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7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1816" r:id="rId2"/>
    <p:sldId id="1820" r:id="rId3"/>
    <p:sldId id="1821" r:id="rId4"/>
    <p:sldId id="1819" r:id="rId5"/>
    <p:sldId id="1822" r:id="rId6"/>
    <p:sldId id="1823" r:id="rId7"/>
    <p:sldId id="1851" r:id="rId8"/>
    <p:sldId id="1824" r:id="rId9"/>
    <p:sldId id="1825" r:id="rId10"/>
    <p:sldId id="1850" r:id="rId11"/>
    <p:sldId id="1826" r:id="rId12"/>
    <p:sldId id="1840" r:id="rId13"/>
    <p:sldId id="1841" r:id="rId14"/>
    <p:sldId id="1828" r:id="rId15"/>
    <p:sldId id="1846" r:id="rId16"/>
    <p:sldId id="1835" r:id="rId17"/>
    <p:sldId id="1836" r:id="rId18"/>
    <p:sldId id="1832" r:id="rId19"/>
    <p:sldId id="1837" r:id="rId20"/>
    <p:sldId id="1849" r:id="rId21"/>
    <p:sldId id="1839" r:id="rId22"/>
    <p:sldId id="1833" r:id="rId23"/>
    <p:sldId id="1852" r:id="rId24"/>
    <p:sldId id="1843" r:id="rId25"/>
  </p:sldIdLst>
  <p:sldSz cx="12241213" cy="6948488"/>
  <p:notesSz cx="6858000" cy="9144000"/>
  <p:defaultTextStyle>
    <a:defPPr>
      <a:defRPr lang="pt-BR"/>
    </a:defPPr>
    <a:lvl1pPr marL="0" algn="l" defTabSz="105540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7700" algn="l" defTabSz="105540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55400" algn="l" defTabSz="105540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83101" algn="l" defTabSz="105540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10801" algn="l" defTabSz="105540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38501" algn="l" defTabSz="105540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66201" algn="l" defTabSz="105540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93902" algn="l" defTabSz="105540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21602" algn="l" defTabSz="105540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89">
          <p15:clr>
            <a:srgbClr val="A4A3A4"/>
          </p15:clr>
        </p15:guide>
        <p15:guide id="2" pos="385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DA26"/>
    <a:srgbClr val="E5F60A"/>
    <a:srgbClr val="85DFFF"/>
    <a:srgbClr val="2F25FB"/>
    <a:srgbClr val="FFFF9B"/>
    <a:srgbClr val="F19D97"/>
    <a:srgbClr val="FFD757"/>
    <a:srgbClr val="A365D1"/>
    <a:srgbClr val="5A2120"/>
    <a:srgbClr val="2F95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118" autoAdjust="0"/>
    <p:restoredTop sz="86482" autoAdjust="0"/>
  </p:normalViewPr>
  <p:slideViewPr>
    <p:cSldViewPr>
      <p:cViewPr>
        <p:scale>
          <a:sx n="76" d="100"/>
          <a:sy n="76" d="100"/>
        </p:scale>
        <p:origin x="-102" y="-90"/>
      </p:cViewPr>
      <p:guideLst>
        <p:guide orient="horz" pos="2189"/>
        <p:guide pos="3856"/>
      </p:guideLst>
    </p:cSldViewPr>
  </p:slideViewPr>
  <p:outlineViewPr>
    <p:cViewPr>
      <p:scale>
        <a:sx n="33" d="100"/>
        <a:sy n="33" d="100"/>
      </p:scale>
      <p:origin x="0" y="9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486BB4-67F6-4CF9-AA7E-5E9135F554EF}" type="datetimeFigureOut">
              <a:rPr lang="pt-BR" smtClean="0"/>
              <a:pPr/>
              <a:t>02/02/2021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85800"/>
            <a:ext cx="60388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F29F3D-9908-4F2C-93DF-E86115651D0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490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55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7700" algn="l" defTabSz="1055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55400" algn="l" defTabSz="1055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83101" algn="l" defTabSz="1055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10801" algn="l" defTabSz="1055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38501" algn="l" defTabSz="1055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66201" algn="l" defTabSz="1055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93902" algn="l" defTabSz="1055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221602" algn="l" defTabSz="1055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8091" y="2158538"/>
            <a:ext cx="10405032" cy="1489421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36182" y="3937478"/>
            <a:ext cx="8568850" cy="177572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7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55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831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10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385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66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939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21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E7CF5-B109-4A17-A207-92B1112B073F}" type="datetimeFigureOut">
              <a:rPr lang="pt-BR" smtClean="0"/>
              <a:pPr/>
              <a:t>02/02/2021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5208-5188-448B-BAA7-6C10281E1F0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1379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E7CF5-B109-4A17-A207-92B1112B073F}" type="datetimeFigureOut">
              <a:rPr lang="pt-BR" smtClean="0"/>
              <a:pPr/>
              <a:t>02/02/2021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5208-5188-448B-BAA7-6C10281E1F0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059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6970" y="4465049"/>
            <a:ext cx="10405032" cy="1380047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6970" y="2945068"/>
            <a:ext cx="10405032" cy="1519981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77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55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8310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1080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3850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6620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9390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22160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E7CF5-B109-4A17-A207-92B1112B073F}" type="datetimeFigureOut">
              <a:rPr lang="pt-BR" smtClean="0"/>
              <a:pPr/>
              <a:t>02/02/2021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5208-5188-448B-BAA7-6C10281E1F0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7542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12060" y="1621316"/>
            <a:ext cx="5406536" cy="458568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22617" y="1621316"/>
            <a:ext cx="5406536" cy="458568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E7CF5-B109-4A17-A207-92B1112B073F}" type="datetimeFigureOut">
              <a:rPr lang="pt-BR" smtClean="0"/>
              <a:pPr/>
              <a:t>02/02/2021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5208-5188-448B-BAA7-6C10281E1F0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1399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12061" y="1555368"/>
            <a:ext cx="5408661" cy="64820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27700" indent="0">
              <a:buNone/>
              <a:defRPr sz="2300" b="1"/>
            </a:lvl2pPr>
            <a:lvl3pPr marL="1055400" indent="0">
              <a:buNone/>
              <a:defRPr sz="2100" b="1"/>
            </a:lvl3pPr>
            <a:lvl4pPr marL="1583101" indent="0">
              <a:buNone/>
              <a:defRPr sz="1800" b="1"/>
            </a:lvl4pPr>
            <a:lvl5pPr marL="2110801" indent="0">
              <a:buNone/>
              <a:defRPr sz="1800" b="1"/>
            </a:lvl5pPr>
            <a:lvl6pPr marL="2638501" indent="0">
              <a:buNone/>
              <a:defRPr sz="1800" b="1"/>
            </a:lvl6pPr>
            <a:lvl7pPr marL="3166201" indent="0">
              <a:buNone/>
              <a:defRPr sz="1800" b="1"/>
            </a:lvl7pPr>
            <a:lvl8pPr marL="3693902" indent="0">
              <a:buNone/>
              <a:defRPr sz="1800" b="1"/>
            </a:lvl8pPr>
            <a:lvl9pPr marL="4221602" indent="0">
              <a:buNone/>
              <a:defRPr sz="18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2061" y="2203574"/>
            <a:ext cx="5408661" cy="4003423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218368" y="1555368"/>
            <a:ext cx="5410786" cy="64820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27700" indent="0">
              <a:buNone/>
              <a:defRPr sz="2300" b="1"/>
            </a:lvl2pPr>
            <a:lvl3pPr marL="1055400" indent="0">
              <a:buNone/>
              <a:defRPr sz="2100" b="1"/>
            </a:lvl3pPr>
            <a:lvl4pPr marL="1583101" indent="0">
              <a:buNone/>
              <a:defRPr sz="1800" b="1"/>
            </a:lvl4pPr>
            <a:lvl5pPr marL="2110801" indent="0">
              <a:buNone/>
              <a:defRPr sz="1800" b="1"/>
            </a:lvl5pPr>
            <a:lvl6pPr marL="2638501" indent="0">
              <a:buNone/>
              <a:defRPr sz="1800" b="1"/>
            </a:lvl6pPr>
            <a:lvl7pPr marL="3166201" indent="0">
              <a:buNone/>
              <a:defRPr sz="1800" b="1"/>
            </a:lvl7pPr>
            <a:lvl8pPr marL="3693902" indent="0">
              <a:buNone/>
              <a:defRPr sz="1800" b="1"/>
            </a:lvl8pPr>
            <a:lvl9pPr marL="4221602" indent="0">
              <a:buNone/>
              <a:defRPr sz="18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218368" y="2203574"/>
            <a:ext cx="5410786" cy="4003423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E7CF5-B109-4A17-A207-92B1112B073F}" type="datetimeFigureOut">
              <a:rPr lang="pt-BR" smtClean="0"/>
              <a:pPr/>
              <a:t>02/02/2021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5208-5188-448B-BAA7-6C10281E1F0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9488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E7CF5-B109-4A17-A207-92B1112B073F}" type="datetimeFigureOut">
              <a:rPr lang="pt-BR" smtClean="0"/>
              <a:pPr/>
              <a:t>02/02/2021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5208-5188-448B-BAA7-6C10281E1F0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3907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E7CF5-B109-4A17-A207-92B1112B073F}" type="datetimeFigureOut">
              <a:rPr lang="pt-BR" smtClean="0"/>
              <a:pPr/>
              <a:t>02/02/2021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5208-5188-448B-BAA7-6C10281E1F0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6045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63" y="276655"/>
            <a:ext cx="4027274" cy="1177383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85974" y="276653"/>
            <a:ext cx="6843178" cy="5930342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12063" y="1454038"/>
            <a:ext cx="4027274" cy="4752959"/>
          </a:xfrm>
        </p:spPr>
        <p:txBody>
          <a:bodyPr/>
          <a:lstStyle>
            <a:lvl1pPr marL="0" indent="0">
              <a:buNone/>
              <a:defRPr sz="1600"/>
            </a:lvl1pPr>
            <a:lvl2pPr marL="527700" indent="0">
              <a:buNone/>
              <a:defRPr sz="1400"/>
            </a:lvl2pPr>
            <a:lvl3pPr marL="1055400" indent="0">
              <a:buNone/>
              <a:defRPr sz="1200"/>
            </a:lvl3pPr>
            <a:lvl4pPr marL="1583101" indent="0">
              <a:buNone/>
              <a:defRPr sz="1000"/>
            </a:lvl4pPr>
            <a:lvl5pPr marL="2110801" indent="0">
              <a:buNone/>
              <a:defRPr sz="1000"/>
            </a:lvl5pPr>
            <a:lvl6pPr marL="2638501" indent="0">
              <a:buNone/>
              <a:defRPr sz="1000"/>
            </a:lvl6pPr>
            <a:lvl7pPr marL="3166201" indent="0">
              <a:buNone/>
              <a:defRPr sz="1000"/>
            </a:lvl7pPr>
            <a:lvl8pPr marL="3693902" indent="0">
              <a:buNone/>
              <a:defRPr sz="1000"/>
            </a:lvl8pPr>
            <a:lvl9pPr marL="4221602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E7CF5-B109-4A17-A207-92B1112B073F}" type="datetimeFigureOut">
              <a:rPr lang="pt-BR" smtClean="0"/>
              <a:pPr/>
              <a:t>02/02/2021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5208-5188-448B-BAA7-6C10281E1F0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5903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99364" y="4863942"/>
            <a:ext cx="7344728" cy="574216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99364" y="620862"/>
            <a:ext cx="7344728" cy="4169093"/>
          </a:xfrm>
        </p:spPr>
        <p:txBody>
          <a:bodyPr/>
          <a:lstStyle>
            <a:lvl1pPr marL="0" indent="0">
              <a:buNone/>
              <a:defRPr sz="3700"/>
            </a:lvl1pPr>
            <a:lvl2pPr marL="527700" indent="0">
              <a:buNone/>
              <a:defRPr sz="3200"/>
            </a:lvl2pPr>
            <a:lvl3pPr marL="1055400" indent="0">
              <a:buNone/>
              <a:defRPr sz="2800"/>
            </a:lvl3pPr>
            <a:lvl4pPr marL="1583101" indent="0">
              <a:buNone/>
              <a:defRPr sz="2300"/>
            </a:lvl4pPr>
            <a:lvl5pPr marL="2110801" indent="0">
              <a:buNone/>
              <a:defRPr sz="2300"/>
            </a:lvl5pPr>
            <a:lvl6pPr marL="2638501" indent="0">
              <a:buNone/>
              <a:defRPr sz="2300"/>
            </a:lvl6pPr>
            <a:lvl7pPr marL="3166201" indent="0">
              <a:buNone/>
              <a:defRPr sz="2300"/>
            </a:lvl7pPr>
            <a:lvl8pPr marL="3693902" indent="0">
              <a:buNone/>
              <a:defRPr sz="2300"/>
            </a:lvl8pPr>
            <a:lvl9pPr marL="4221602" indent="0">
              <a:buNone/>
              <a:defRPr sz="23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99364" y="5438157"/>
            <a:ext cx="7344728" cy="815482"/>
          </a:xfrm>
        </p:spPr>
        <p:txBody>
          <a:bodyPr/>
          <a:lstStyle>
            <a:lvl1pPr marL="0" indent="0">
              <a:buNone/>
              <a:defRPr sz="1600"/>
            </a:lvl1pPr>
            <a:lvl2pPr marL="527700" indent="0">
              <a:buNone/>
              <a:defRPr sz="1400"/>
            </a:lvl2pPr>
            <a:lvl3pPr marL="1055400" indent="0">
              <a:buNone/>
              <a:defRPr sz="1200"/>
            </a:lvl3pPr>
            <a:lvl4pPr marL="1583101" indent="0">
              <a:buNone/>
              <a:defRPr sz="1000"/>
            </a:lvl4pPr>
            <a:lvl5pPr marL="2110801" indent="0">
              <a:buNone/>
              <a:defRPr sz="1000"/>
            </a:lvl5pPr>
            <a:lvl6pPr marL="2638501" indent="0">
              <a:buNone/>
              <a:defRPr sz="1000"/>
            </a:lvl6pPr>
            <a:lvl7pPr marL="3166201" indent="0">
              <a:buNone/>
              <a:defRPr sz="1000"/>
            </a:lvl7pPr>
            <a:lvl8pPr marL="3693902" indent="0">
              <a:buNone/>
              <a:defRPr sz="1000"/>
            </a:lvl8pPr>
            <a:lvl9pPr marL="4221602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E7CF5-B109-4A17-A207-92B1112B073F}" type="datetimeFigureOut">
              <a:rPr lang="pt-BR" smtClean="0"/>
              <a:pPr/>
              <a:t>02/02/2021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5208-5188-448B-BAA7-6C10281E1F0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2207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E7CF5-B109-4A17-A207-92B1112B073F}" type="datetimeFigureOut">
              <a:rPr lang="pt-BR" smtClean="0"/>
              <a:pPr/>
              <a:t>02/02/2021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5208-5188-448B-BAA7-6C10281E1F0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5591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74880" y="278264"/>
            <a:ext cx="2754273" cy="592873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12062" y="278264"/>
            <a:ext cx="8058798" cy="5928733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E7CF5-B109-4A17-A207-92B1112B073F}" type="datetimeFigureOut">
              <a:rPr lang="pt-BR" smtClean="0"/>
              <a:pPr/>
              <a:t>02/02/2021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5208-5188-448B-BAA7-6C10281E1F0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3913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12062" y="278264"/>
            <a:ext cx="11017092" cy="1158081"/>
          </a:xfrm>
          <a:prstGeom prst="rect">
            <a:avLst/>
          </a:prstGeom>
        </p:spPr>
        <p:txBody>
          <a:bodyPr vert="horz" lIns="105540" tIns="52770" rIns="105540" bIns="5277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12062" y="1621316"/>
            <a:ext cx="11017092" cy="4585681"/>
          </a:xfrm>
          <a:prstGeom prst="rect">
            <a:avLst/>
          </a:prstGeom>
        </p:spPr>
        <p:txBody>
          <a:bodyPr vert="horz" lIns="105540" tIns="52770" rIns="105540" bIns="5277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12060" y="6440221"/>
            <a:ext cx="2856283" cy="369943"/>
          </a:xfrm>
          <a:prstGeom prst="rect">
            <a:avLst/>
          </a:prstGeom>
        </p:spPr>
        <p:txBody>
          <a:bodyPr vert="horz" lIns="105540" tIns="52770" rIns="105540" bIns="5277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AE7CF5-B109-4A17-A207-92B1112B073F}" type="datetimeFigureOut">
              <a:rPr lang="pt-BR" smtClean="0"/>
              <a:pPr/>
              <a:t>02/02/2021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82415" y="6440221"/>
            <a:ext cx="3876384" cy="369943"/>
          </a:xfrm>
          <a:prstGeom prst="rect">
            <a:avLst/>
          </a:prstGeom>
        </p:spPr>
        <p:txBody>
          <a:bodyPr vert="horz" lIns="105540" tIns="52770" rIns="105540" bIns="5277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72870" y="6440221"/>
            <a:ext cx="2856283" cy="369943"/>
          </a:xfrm>
          <a:prstGeom prst="rect">
            <a:avLst/>
          </a:prstGeom>
        </p:spPr>
        <p:txBody>
          <a:bodyPr vert="horz" lIns="105540" tIns="52770" rIns="105540" bIns="5277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CD5208-5188-448B-BAA7-6C10281E1F0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5090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55400" rtl="0" eaLnBrk="1" latinLnBrk="0" hangingPunct="1">
        <a:spcBef>
          <a:spcPct val="0"/>
        </a:spcBef>
        <a:buNone/>
        <a:defRPr sz="5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5775" indent="-395775" algn="l" defTabSz="1055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57513" indent="-329813" algn="l" defTabSz="1055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19251" indent="-263850" algn="l" defTabSz="1055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46951" indent="-263850" algn="l" defTabSz="1055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74651" indent="-263850" algn="l" defTabSz="1055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02351" indent="-263850" algn="l" defTabSz="1055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30052" indent="-263850" algn="l" defTabSz="1055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57752" indent="-263850" algn="l" defTabSz="1055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85452" indent="-263850" algn="l" defTabSz="1055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0554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7700" algn="l" defTabSz="10554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400" algn="l" defTabSz="10554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83101" algn="l" defTabSz="10554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10801" algn="l" defTabSz="10554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8501" algn="l" defTabSz="10554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66201" algn="l" defTabSz="10554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93902" algn="l" defTabSz="10554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21602" algn="l" defTabSz="10554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" y="0"/>
            <a:ext cx="12241213" cy="694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689588" y="21374"/>
            <a:ext cx="10852633" cy="6913286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pPr algn="ctr"/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23750" y="139636"/>
            <a:ext cx="10585532" cy="1085877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/>
          <a:lstStyle/>
          <a:p>
            <a:pPr algn="ctr"/>
            <a:r>
              <a:rPr lang="pt-BR" sz="51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ency FB" panose="020B0503020202020204" pitchFamily="34" charset="0"/>
                <a:ea typeface="Adobe Gothic Std B" pitchFamily="34" charset="-128"/>
              </a:rPr>
              <a:t>Lição 6</a:t>
            </a:r>
          </a:p>
        </p:txBody>
      </p:sp>
      <p:sp>
        <p:nvSpPr>
          <p:cNvPr id="5" name="Retângulo 4"/>
          <p:cNvSpPr/>
          <p:nvPr/>
        </p:nvSpPr>
        <p:spPr>
          <a:xfrm>
            <a:off x="836976" y="1344346"/>
            <a:ext cx="10572306" cy="5458317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r>
              <a:rPr lang="pt-BR" sz="3200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</a:t>
            </a: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r>
              <a:rPr lang="pt-BR" sz="2800" b="1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   </a:t>
            </a: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pPr algn="ctr"/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836976" y="1362278"/>
            <a:ext cx="10572306" cy="660568"/>
          </a:xfrm>
          <a:prstGeom prst="rect">
            <a:avLst/>
          </a:prstGeom>
          <a:solidFill>
            <a:srgbClr val="6DD9FF"/>
          </a:solidFill>
          <a:scene3d>
            <a:camera prst="orthographicFront"/>
            <a:lightRig rig="threePt" dir="t"/>
          </a:scene3d>
          <a:sp3d extrusionH="76200">
            <a:bevelT/>
            <a:bevelB/>
          </a:sp3d>
        </p:spPr>
        <p:txBody>
          <a:bodyPr wrap="square" lIns="105540" tIns="52770" rIns="105540" bIns="52770" rtlCol="0">
            <a:spAutoFit/>
          </a:bodyPr>
          <a:lstStyle/>
          <a:p>
            <a:pPr algn="ctr"/>
            <a:r>
              <a:rPr lang="pt-BR" sz="3600" b="1" dirty="0"/>
              <a:t>O cristão e o cuidado de Deus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9442B600-96A1-4F89-BC17-022FCA9732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230" y="2028399"/>
            <a:ext cx="6480720" cy="475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534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" y="0"/>
            <a:ext cx="12241213" cy="694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689588" y="21374"/>
            <a:ext cx="10852633" cy="6913286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pPr algn="ctr"/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23750" y="139636"/>
            <a:ext cx="10585532" cy="1085877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/>
          <a:lstStyle/>
          <a:p>
            <a:pPr algn="ctr"/>
            <a:r>
              <a:rPr lang="pt-BR" sz="51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ency FB" panose="020B0503020202020204" pitchFamily="34" charset="0"/>
                <a:ea typeface="Adobe Gothic Std B" pitchFamily="34" charset="-128"/>
              </a:rPr>
              <a:t> Texto Áureo</a:t>
            </a:r>
          </a:p>
        </p:txBody>
      </p:sp>
      <p:sp>
        <p:nvSpPr>
          <p:cNvPr id="5" name="Retângulo 4"/>
          <p:cNvSpPr/>
          <p:nvPr/>
        </p:nvSpPr>
        <p:spPr>
          <a:xfrm>
            <a:off x="836976" y="1344346"/>
            <a:ext cx="10572306" cy="5458317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r>
              <a:rPr lang="pt-BR" sz="3200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</a:t>
            </a: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r>
              <a:rPr lang="pt-BR" sz="2800" b="1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   </a:t>
            </a: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pPr algn="ctr"/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204298" y="1930940"/>
            <a:ext cx="7711857" cy="3586131"/>
          </a:xfrm>
          <a:prstGeom prst="rect">
            <a:avLst/>
          </a:prstGeom>
          <a:noFill/>
        </p:spPr>
        <p:txBody>
          <a:bodyPr wrap="square" lIns="105540" tIns="52770" rIns="105540" bIns="52770" rtlCol="0">
            <a:spAutoFit/>
          </a:bodyPr>
          <a:lstStyle/>
          <a:p>
            <a:r>
              <a:rPr lang="pt-BR" sz="3700" b="1" dirty="0"/>
              <a:t>“</a:t>
            </a:r>
            <a:r>
              <a:rPr lang="pt-BR" sz="3700" b="1" dirty="0">
                <a:solidFill>
                  <a:srgbClr val="FF0000"/>
                </a:solidFill>
              </a:rPr>
              <a:t>Porque, se de todo te calares neste tempo, </a:t>
            </a:r>
            <a:r>
              <a:rPr lang="pt-BR" sz="3700" b="1" dirty="0"/>
              <a:t>socorro e livramento de outra parte virá para os judeus, </a:t>
            </a:r>
            <a:r>
              <a:rPr lang="pt-BR" sz="3700" b="1" dirty="0">
                <a:solidFill>
                  <a:srgbClr val="FF0000"/>
                </a:solidFill>
              </a:rPr>
              <a:t>mas tu e a casa de teu pai perecereis; </a:t>
            </a:r>
            <a:r>
              <a:rPr lang="pt-BR" sz="3700" b="1" dirty="0"/>
              <a:t>e quem sabe se para tal tempo como este chegaste a este reino?" </a:t>
            </a:r>
            <a:endParaRPr lang="pt-BR" sz="37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0195" y="2067810"/>
            <a:ext cx="2694446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8154383" y="5873038"/>
            <a:ext cx="2481008" cy="675957"/>
          </a:xfrm>
          <a:prstGeom prst="rect">
            <a:avLst/>
          </a:prstGeom>
          <a:noFill/>
        </p:spPr>
        <p:txBody>
          <a:bodyPr wrap="none" lIns="105540" tIns="52770" rIns="105540" bIns="52770" rtlCol="0">
            <a:spAutoFit/>
          </a:bodyPr>
          <a:lstStyle/>
          <a:p>
            <a:pPr algn="r"/>
            <a:r>
              <a:rPr lang="pt-BR" sz="3700" b="1" dirty="0">
                <a:solidFill>
                  <a:schemeClr val="bg1">
                    <a:lumMod val="50000"/>
                  </a:schemeClr>
                </a:solidFill>
              </a:rPr>
              <a:t>(Ester 4.14)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0848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" y="0"/>
            <a:ext cx="12241213" cy="694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689588" y="21374"/>
            <a:ext cx="10852633" cy="6913286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pPr algn="ctr"/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23750" y="139636"/>
            <a:ext cx="10585532" cy="1085877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/>
          <a:lstStyle/>
          <a:p>
            <a:pPr algn="ctr"/>
            <a:r>
              <a:rPr lang="pt-BR" sz="51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ency FB" panose="020B0503020202020204" pitchFamily="34" charset="0"/>
                <a:ea typeface="Adobe Gothic Std B" pitchFamily="34" charset="-128"/>
              </a:rPr>
              <a:t> Verdade Aplicada</a:t>
            </a:r>
          </a:p>
        </p:txBody>
      </p:sp>
      <p:sp>
        <p:nvSpPr>
          <p:cNvPr id="5" name="Retângulo 4"/>
          <p:cNvSpPr/>
          <p:nvPr/>
        </p:nvSpPr>
        <p:spPr>
          <a:xfrm>
            <a:off x="876892" y="1344346"/>
            <a:ext cx="10572306" cy="5458317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r>
              <a:rPr lang="pt-BR" sz="3200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</a:t>
            </a: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r>
              <a:rPr lang="pt-BR" sz="2800" b="1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   </a:t>
            </a: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pPr algn="ctr"/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589891" y="1905785"/>
            <a:ext cx="7011025" cy="2691894"/>
          </a:xfrm>
          <a:prstGeom prst="rect">
            <a:avLst/>
          </a:prstGeom>
          <a:noFill/>
        </p:spPr>
        <p:txBody>
          <a:bodyPr wrap="square" lIns="105540" tIns="52770" rIns="105540" bIns="52770" rtlCol="0">
            <a:spAutoFit/>
          </a:bodyPr>
          <a:lstStyle/>
          <a:p>
            <a:r>
              <a:rPr lang="pt-BR" sz="4200" b="1" dirty="0"/>
              <a:t>O caráter da rainha Ester ensina como submeter-se à vontade de Deus e apreciar Seu cuidado constante. </a:t>
            </a:r>
            <a:endParaRPr lang="pt-BR" sz="42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165" y="1514403"/>
            <a:ext cx="3004017" cy="2247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0299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" y="0"/>
            <a:ext cx="12241213" cy="694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689588" y="21374"/>
            <a:ext cx="10852633" cy="6913286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pPr algn="ctr"/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23750" y="139636"/>
            <a:ext cx="10585532" cy="1085877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/>
          <a:lstStyle/>
          <a:p>
            <a:pPr algn="ctr"/>
            <a:r>
              <a:rPr lang="pt-BR" sz="51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ency FB" panose="020B0503020202020204" pitchFamily="34" charset="0"/>
                <a:ea typeface="Adobe Gothic Std B" pitchFamily="34" charset="-128"/>
              </a:rPr>
              <a:t> Objetivos da Lição</a:t>
            </a:r>
          </a:p>
        </p:txBody>
      </p:sp>
      <p:sp>
        <p:nvSpPr>
          <p:cNvPr id="5" name="Retângulo 4"/>
          <p:cNvSpPr/>
          <p:nvPr/>
        </p:nvSpPr>
        <p:spPr>
          <a:xfrm>
            <a:off x="836976" y="1344346"/>
            <a:ext cx="10572306" cy="5458317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r>
              <a:rPr lang="pt-BR" sz="3200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</a:t>
            </a: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r>
              <a:rPr lang="pt-BR" sz="2800" b="1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   </a:t>
            </a: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pPr algn="ctr"/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581" y="1413773"/>
            <a:ext cx="2746257" cy="437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951" y="1427600"/>
            <a:ext cx="2746257" cy="427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17" y="2144498"/>
            <a:ext cx="7658137" cy="4625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9853" y="2495787"/>
            <a:ext cx="2746257" cy="427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873" y="1395863"/>
            <a:ext cx="2950290" cy="427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208" y="1403761"/>
            <a:ext cx="2746257" cy="427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CaixaDeTexto 32"/>
          <p:cNvSpPr txBox="1"/>
          <p:nvPr/>
        </p:nvSpPr>
        <p:spPr>
          <a:xfrm>
            <a:off x="6073708" y="1805241"/>
            <a:ext cx="5306129" cy="1091456"/>
          </a:xfrm>
          <a:prstGeom prst="rect">
            <a:avLst/>
          </a:prstGeom>
          <a:noFill/>
        </p:spPr>
        <p:txBody>
          <a:bodyPr wrap="square" lIns="105540" tIns="52770" rIns="105540" bIns="52770" rtlCol="0">
            <a:spAutoFit/>
          </a:bodyPr>
          <a:lstStyle/>
          <a:p>
            <a:r>
              <a:rPr lang="pt-BR" sz="3200" b="1" dirty="0">
                <a:solidFill>
                  <a:srgbClr val="FF0000"/>
                </a:solidFill>
              </a:rPr>
              <a:t>Compreender </a:t>
            </a:r>
            <a:r>
              <a:rPr lang="pt-BR" sz="3200" b="1" dirty="0"/>
              <a:t>que o amor de Deus é </a:t>
            </a:r>
            <a:r>
              <a:rPr lang="pt-BR" sz="3200" b="1" dirty="0" smtClean="0"/>
              <a:t>imensurável</a:t>
            </a:r>
            <a:r>
              <a:rPr lang="pt-BR" sz="3200" b="1" dirty="0"/>
              <a:t>.</a:t>
            </a:r>
            <a:endParaRPr lang="pt-BR" sz="3200" dirty="0"/>
          </a:p>
        </p:txBody>
      </p:sp>
      <p:sp>
        <p:nvSpPr>
          <p:cNvPr id="34" name="Retângulo 33"/>
          <p:cNvSpPr/>
          <p:nvPr/>
        </p:nvSpPr>
        <p:spPr>
          <a:xfrm>
            <a:off x="6046775" y="3383046"/>
            <a:ext cx="5236663" cy="1091456"/>
          </a:xfrm>
          <a:prstGeom prst="rect">
            <a:avLst/>
          </a:prstGeom>
        </p:spPr>
        <p:txBody>
          <a:bodyPr wrap="square" lIns="105540" tIns="52770" rIns="105540" bIns="52770">
            <a:spAutoFit/>
          </a:bodyPr>
          <a:lstStyle/>
          <a:p>
            <a:r>
              <a:rPr lang="pt-BR" sz="3200" b="1" dirty="0">
                <a:solidFill>
                  <a:srgbClr val="FF0000"/>
                </a:solidFill>
              </a:rPr>
              <a:t>Mostrar</a:t>
            </a:r>
            <a:r>
              <a:rPr lang="pt-BR" sz="3200" b="1" dirty="0"/>
              <a:t> que a dor nos aproxima de Deus.</a:t>
            </a:r>
            <a:endParaRPr lang="pt-BR" sz="3200" dirty="0"/>
          </a:p>
        </p:txBody>
      </p:sp>
      <p:sp>
        <p:nvSpPr>
          <p:cNvPr id="35" name="CaixaDeTexto 34"/>
          <p:cNvSpPr txBox="1"/>
          <p:nvPr/>
        </p:nvSpPr>
        <p:spPr>
          <a:xfrm>
            <a:off x="6062728" y="4552727"/>
            <a:ext cx="5587060" cy="1091456"/>
          </a:xfrm>
          <a:prstGeom prst="rect">
            <a:avLst/>
          </a:prstGeom>
          <a:noFill/>
        </p:spPr>
        <p:txBody>
          <a:bodyPr wrap="square" lIns="105540" tIns="52770" rIns="105540" bIns="52770" rtlCol="0">
            <a:spAutoFit/>
          </a:bodyPr>
          <a:lstStyle/>
          <a:p>
            <a:r>
              <a:rPr lang="pt-BR" sz="3200" b="1" dirty="0">
                <a:solidFill>
                  <a:srgbClr val="FF0000"/>
                </a:solidFill>
              </a:rPr>
              <a:t>Entender</a:t>
            </a:r>
            <a:r>
              <a:rPr lang="pt-BR" sz="3200" b="1" dirty="0"/>
              <a:t> que nosso fundamento é Cristo.</a:t>
            </a:r>
            <a:endParaRPr lang="pt-BR" sz="3200" dirty="0"/>
          </a:p>
        </p:txBody>
      </p:sp>
      <p:sp>
        <p:nvSpPr>
          <p:cNvPr id="36" name="CaixaDeTexto 35"/>
          <p:cNvSpPr txBox="1"/>
          <p:nvPr/>
        </p:nvSpPr>
        <p:spPr>
          <a:xfrm>
            <a:off x="5349423" y="1846727"/>
            <a:ext cx="801822" cy="92217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  <a:bevelB w="146050"/>
          </a:sp3d>
        </p:spPr>
        <p:txBody>
          <a:bodyPr wrap="square" lIns="105540" tIns="52770" rIns="105540" bIns="52770" rtlCol="0">
            <a:spAutoFit/>
          </a:bodyPr>
          <a:lstStyle/>
          <a:p>
            <a:r>
              <a:rPr lang="pt-BR" sz="3200" dirty="0"/>
              <a:t>❶</a:t>
            </a:r>
          </a:p>
          <a:p>
            <a:endParaRPr lang="pt-BR" dirty="0"/>
          </a:p>
        </p:txBody>
      </p:sp>
      <p:sp>
        <p:nvSpPr>
          <p:cNvPr id="37" name="CaixaDeTexto 36"/>
          <p:cNvSpPr txBox="1"/>
          <p:nvPr/>
        </p:nvSpPr>
        <p:spPr>
          <a:xfrm>
            <a:off x="5349421" y="3439826"/>
            <a:ext cx="769438" cy="599013"/>
          </a:xfrm>
          <a:prstGeom prst="rect">
            <a:avLst/>
          </a:prstGeom>
          <a:noFill/>
        </p:spPr>
        <p:txBody>
          <a:bodyPr wrap="none" lIns="105540" tIns="52770" rIns="105540" bIns="52770" rtlCol="0">
            <a:spAutoFit/>
          </a:bodyPr>
          <a:lstStyle/>
          <a:p>
            <a:r>
              <a:rPr lang="pt-BR" sz="3200" dirty="0"/>
              <a:t>❷</a:t>
            </a:r>
          </a:p>
        </p:txBody>
      </p:sp>
      <p:sp>
        <p:nvSpPr>
          <p:cNvPr id="38" name="CaixaDeTexto 37"/>
          <p:cNvSpPr txBox="1"/>
          <p:nvPr/>
        </p:nvSpPr>
        <p:spPr>
          <a:xfrm>
            <a:off x="5330178" y="4609507"/>
            <a:ext cx="769438" cy="599013"/>
          </a:xfrm>
          <a:prstGeom prst="rect">
            <a:avLst/>
          </a:prstGeom>
          <a:noFill/>
        </p:spPr>
        <p:txBody>
          <a:bodyPr wrap="none" lIns="105540" tIns="52770" rIns="105540" bIns="52770" rtlCol="0">
            <a:spAutoFit/>
          </a:bodyPr>
          <a:lstStyle/>
          <a:p>
            <a:r>
              <a:rPr lang="pt-BR" sz="3200" dirty="0"/>
              <a:t>❸</a:t>
            </a:r>
          </a:p>
        </p:txBody>
      </p:sp>
    </p:spTree>
    <p:extLst>
      <p:ext uri="{BB962C8B-B14F-4D97-AF65-F5344CB8AC3E}">
        <p14:creationId xmlns:p14="http://schemas.microsoft.com/office/powerpoint/2010/main" val="3787905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" y="0"/>
            <a:ext cx="12241213" cy="694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689588" y="21374"/>
            <a:ext cx="10852633" cy="6913286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pPr algn="ctr"/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23750" y="139636"/>
            <a:ext cx="10585532" cy="1085877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/>
          <a:lstStyle/>
          <a:p>
            <a:pPr algn="ctr"/>
            <a:r>
              <a:rPr lang="pt-BR" sz="51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ency FB" panose="020B0503020202020204" pitchFamily="34" charset="0"/>
                <a:ea typeface="Adobe Gothic Std B" pitchFamily="34" charset="-128"/>
              </a:rPr>
              <a:t> Texto de Referência</a:t>
            </a:r>
          </a:p>
        </p:txBody>
      </p:sp>
      <p:sp>
        <p:nvSpPr>
          <p:cNvPr id="5" name="Retângulo 4"/>
          <p:cNvSpPr/>
          <p:nvPr/>
        </p:nvSpPr>
        <p:spPr>
          <a:xfrm>
            <a:off x="836976" y="1344346"/>
            <a:ext cx="10572306" cy="5458317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r>
              <a:rPr lang="pt-BR" sz="3200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</a:t>
            </a: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r>
              <a:rPr lang="pt-BR" sz="2800" b="1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   </a:t>
            </a: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pPr algn="ctr"/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836976" y="1726186"/>
            <a:ext cx="10572306" cy="4846330"/>
          </a:xfrm>
          <a:prstGeom prst="rect">
            <a:avLst/>
          </a:prstGeom>
          <a:noFill/>
        </p:spPr>
        <p:txBody>
          <a:bodyPr wrap="square" lIns="105540" tIns="52770" rIns="105540" bIns="52770" rtlCol="0">
            <a:spAutoFit/>
          </a:bodyPr>
          <a:lstStyle/>
          <a:p>
            <a:pPr algn="just"/>
            <a:r>
              <a:rPr lang="pt-BR" sz="2800" b="1" dirty="0">
                <a:solidFill>
                  <a:srgbClr val="FF0000"/>
                </a:solidFill>
              </a:rPr>
              <a:t>4 – </a:t>
            </a:r>
            <a:r>
              <a:rPr lang="pt-BR" sz="2800" b="1" dirty="0"/>
              <a:t>Então vieram as moças de Ester e os seus eunucos e fizeram-lhe saber, do que a rainha muito se doeu; e mandou vestidos para vestir a </a:t>
            </a:r>
            <a:r>
              <a:rPr lang="pt-BR" sz="2800" b="1" dirty="0" err="1"/>
              <a:t>Mardoqueu</a:t>
            </a:r>
            <a:r>
              <a:rPr lang="pt-BR" sz="2800" b="1" dirty="0"/>
              <a:t>, e tirar-lhe o pano de saco, porém ele os não aceitou.</a:t>
            </a:r>
            <a:endParaRPr lang="pt-BR" sz="2800" dirty="0"/>
          </a:p>
          <a:p>
            <a:pPr algn="just"/>
            <a:r>
              <a:rPr lang="pt-BR" sz="2800" b="1" dirty="0">
                <a:solidFill>
                  <a:srgbClr val="FF0000"/>
                </a:solidFill>
              </a:rPr>
              <a:t>5 – </a:t>
            </a:r>
            <a:r>
              <a:rPr lang="pt-BR" sz="2800" b="1" dirty="0"/>
              <a:t>Então Ester chamou a </a:t>
            </a:r>
            <a:r>
              <a:rPr lang="pt-BR" sz="2800" b="1" dirty="0" err="1"/>
              <a:t>Hataque</a:t>
            </a:r>
            <a:r>
              <a:rPr lang="pt-BR" sz="2800" b="1" dirty="0"/>
              <a:t> (um dos eunucos do rei, que este tinha posto na presença dela) e deu-lhe mandado para </a:t>
            </a:r>
            <a:r>
              <a:rPr lang="pt-BR" sz="2800" b="1" dirty="0" err="1"/>
              <a:t>Mardoqueu</a:t>
            </a:r>
            <a:r>
              <a:rPr lang="pt-BR" sz="2800" b="1" dirty="0"/>
              <a:t>, para saber que era aquilo e para quê.</a:t>
            </a:r>
            <a:endParaRPr lang="pt-BR" sz="2800" dirty="0"/>
          </a:p>
          <a:p>
            <a:pPr algn="just"/>
            <a:r>
              <a:rPr lang="pt-BR" sz="2800" b="1" dirty="0">
                <a:solidFill>
                  <a:srgbClr val="FF0000"/>
                </a:solidFill>
              </a:rPr>
              <a:t>6 – </a:t>
            </a:r>
            <a:r>
              <a:rPr lang="pt-BR" sz="2800" b="1" dirty="0"/>
              <a:t>E, saindo </a:t>
            </a:r>
            <a:r>
              <a:rPr lang="pt-BR" sz="2800" b="1" dirty="0" err="1"/>
              <a:t>Hataque</a:t>
            </a:r>
            <a:r>
              <a:rPr lang="pt-BR" sz="2800" b="1" dirty="0"/>
              <a:t> a </a:t>
            </a:r>
            <a:r>
              <a:rPr lang="pt-BR" sz="2800" b="1" dirty="0" err="1"/>
              <a:t>Mardoqueu</a:t>
            </a:r>
            <a:r>
              <a:rPr lang="pt-BR" sz="2800" b="1" dirty="0"/>
              <a:t>, à praça da cidade que estava diante da porta do rei;</a:t>
            </a:r>
            <a:endParaRPr lang="pt-BR" sz="2800" dirty="0"/>
          </a:p>
          <a:p>
            <a:pPr algn="just"/>
            <a:r>
              <a:rPr lang="pt-BR" sz="2800" b="1" dirty="0">
                <a:solidFill>
                  <a:srgbClr val="FF0000"/>
                </a:solidFill>
              </a:rPr>
              <a:t>7 – </a:t>
            </a:r>
            <a:r>
              <a:rPr lang="pt-BR" sz="2800" b="1" dirty="0" err="1"/>
              <a:t>Mardoqueu</a:t>
            </a:r>
            <a:r>
              <a:rPr lang="pt-BR" sz="2800" b="1" dirty="0"/>
              <a:t> lhe fez saber tudo o quanto lhe tinha sucedido, como também a oferta da prata, que </a:t>
            </a:r>
            <a:r>
              <a:rPr lang="pt-BR" sz="2800" b="1" dirty="0" err="1"/>
              <a:t>Hamã</a:t>
            </a:r>
            <a:r>
              <a:rPr lang="pt-BR" sz="2800" b="1" dirty="0"/>
              <a:t> dissera que daria para os tesouros do rei, pelos judeus, para os lançar a perder.</a:t>
            </a:r>
            <a:endParaRPr lang="pt-BR" sz="28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851434" y="1285503"/>
            <a:ext cx="10572306" cy="552847"/>
          </a:xfrm>
          <a:prstGeom prst="rect">
            <a:avLst/>
          </a:prstGeom>
          <a:noFill/>
        </p:spPr>
        <p:txBody>
          <a:bodyPr wrap="square" lIns="105540" tIns="52770" rIns="105540" bIns="52770" rtlCol="0">
            <a:spAutoFit/>
          </a:bodyPr>
          <a:lstStyle/>
          <a:p>
            <a:pPr algn="ctr"/>
            <a:r>
              <a:rPr lang="pt-BR" sz="2900" b="1" dirty="0">
                <a:solidFill>
                  <a:srgbClr val="FF0000"/>
                </a:solidFill>
              </a:rPr>
              <a:t>Ester 4.4-7</a:t>
            </a:r>
            <a:endParaRPr lang="pt-BR" sz="2900" dirty="0"/>
          </a:p>
        </p:txBody>
      </p:sp>
    </p:spTree>
    <p:extLst>
      <p:ext uri="{BB962C8B-B14F-4D97-AF65-F5344CB8AC3E}">
        <p14:creationId xmlns:p14="http://schemas.microsoft.com/office/powerpoint/2010/main" val="2612788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" y="0"/>
            <a:ext cx="12241213" cy="694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689588" y="21374"/>
            <a:ext cx="10852633" cy="6913286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pPr algn="ctr"/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23750" y="139636"/>
            <a:ext cx="10585532" cy="1085877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/>
          <a:lstStyle/>
          <a:p>
            <a:pPr algn="ctr"/>
            <a:r>
              <a:rPr lang="pt-BR" sz="51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ency FB" panose="020B0503020202020204" pitchFamily="34" charset="0"/>
                <a:ea typeface="Adobe Gothic Std B" pitchFamily="34" charset="-128"/>
              </a:rPr>
              <a:t> Motivo de Oração</a:t>
            </a:r>
          </a:p>
        </p:txBody>
      </p:sp>
      <p:sp>
        <p:nvSpPr>
          <p:cNvPr id="5" name="Retângulo 4"/>
          <p:cNvSpPr/>
          <p:nvPr/>
        </p:nvSpPr>
        <p:spPr>
          <a:xfrm>
            <a:off x="836976" y="1344346"/>
            <a:ext cx="10572306" cy="5458317"/>
          </a:xfrm>
          <a:prstGeom prst="rect">
            <a:avLst/>
          </a:prstGeom>
          <a:solidFill>
            <a:schemeClr val="tx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r>
              <a:rPr lang="pt-BR" sz="3200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</a:t>
            </a: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r>
              <a:rPr lang="pt-BR" sz="2800" b="1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   </a:t>
            </a: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pPr algn="ctr"/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460" y="1365105"/>
            <a:ext cx="10520582" cy="4721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951645" y="5592972"/>
            <a:ext cx="10381063" cy="675957"/>
          </a:xfrm>
          <a:prstGeom prst="rect">
            <a:avLst/>
          </a:prstGeom>
          <a:noFill/>
        </p:spPr>
        <p:txBody>
          <a:bodyPr wrap="square" lIns="105540" tIns="52770" rIns="105540" bIns="52770" rtlCol="0">
            <a:spAutoFit/>
          </a:bodyPr>
          <a:lstStyle/>
          <a:p>
            <a:pPr algn="r"/>
            <a:r>
              <a:rPr lang="pt-BR" sz="3700" b="1" dirty="0">
                <a:solidFill>
                  <a:schemeClr val="bg1"/>
                </a:solidFill>
              </a:rPr>
              <a:t>Ore por nossas igrejas espalhadas pelo mundo.</a:t>
            </a:r>
            <a:endParaRPr lang="pt-BR" sz="3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383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" y="0"/>
            <a:ext cx="12241213" cy="694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689588" y="21374"/>
            <a:ext cx="10852633" cy="6913286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pPr algn="ctr"/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23750" y="139636"/>
            <a:ext cx="10585532" cy="1462400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/>
          <a:lstStyle/>
          <a:p>
            <a:pPr algn="ctr"/>
            <a:r>
              <a:rPr lang="pt-BR" sz="51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ency FB" panose="020B0503020202020204" pitchFamily="34" charset="0"/>
                <a:ea typeface="Adobe Gothic Std B" pitchFamily="34" charset="-128"/>
              </a:rPr>
              <a:t> Resumo do Livro</a:t>
            </a:r>
          </a:p>
        </p:txBody>
      </p:sp>
      <p:sp>
        <p:nvSpPr>
          <p:cNvPr id="5" name="Retângulo 4"/>
          <p:cNvSpPr/>
          <p:nvPr/>
        </p:nvSpPr>
        <p:spPr>
          <a:xfrm>
            <a:off x="836976" y="1890068"/>
            <a:ext cx="10572306" cy="4912595"/>
          </a:xfrm>
          <a:prstGeom prst="rect">
            <a:avLst/>
          </a:prstGeom>
          <a:solidFill>
            <a:schemeClr val="tx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r>
              <a:rPr lang="pt-BR" sz="3200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</a:t>
            </a: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r>
              <a:rPr lang="pt-BR" sz="2800" b="1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   </a:t>
            </a: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pPr algn="ctr"/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xmlns="" id="{B7A5CD86-5762-414C-9EEE-5F883908D4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338" y="2034084"/>
            <a:ext cx="6138852" cy="460851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9F95F035-D51A-4976-AC9F-5640956E18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39" y="2026725"/>
            <a:ext cx="4578795" cy="461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570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" y="0"/>
            <a:ext cx="12241213" cy="694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689588" y="21374"/>
            <a:ext cx="10852633" cy="6913286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pPr algn="ctr"/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23750" y="139636"/>
            <a:ext cx="10585532" cy="1085877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/>
          <a:lstStyle/>
          <a:p>
            <a:pPr algn="ctr"/>
            <a:r>
              <a:rPr lang="pt-BR" sz="51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ency FB" panose="020B0503020202020204" pitchFamily="34" charset="0"/>
                <a:ea typeface="Adobe Gothic Std B" pitchFamily="34" charset="-128"/>
              </a:rPr>
              <a:t> Introdução</a:t>
            </a:r>
          </a:p>
        </p:txBody>
      </p:sp>
      <p:sp>
        <p:nvSpPr>
          <p:cNvPr id="5" name="Retângulo 4"/>
          <p:cNvSpPr/>
          <p:nvPr/>
        </p:nvSpPr>
        <p:spPr>
          <a:xfrm>
            <a:off x="836976" y="1344346"/>
            <a:ext cx="10572306" cy="5458317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r>
              <a:rPr lang="pt-BR" sz="3200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</a:t>
            </a: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r>
              <a:rPr lang="pt-BR" sz="2800" b="1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   </a:t>
            </a: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pPr algn="ctr"/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855246" y="1358461"/>
            <a:ext cx="10552359" cy="2076341"/>
          </a:xfrm>
          <a:prstGeom prst="rect">
            <a:avLst/>
          </a:prstGeom>
          <a:solidFill>
            <a:srgbClr val="85DFFF"/>
          </a:solidFill>
          <a:scene3d>
            <a:camera prst="orthographicFront"/>
            <a:lightRig rig="threePt" dir="t"/>
          </a:scene3d>
          <a:sp3d extrusionH="76200">
            <a:bevelT/>
            <a:bevelB/>
          </a:sp3d>
        </p:spPr>
        <p:txBody>
          <a:bodyPr wrap="square" lIns="105540" tIns="52770" rIns="105540" bIns="52770" rtlCol="0">
            <a:spAutoFit/>
          </a:bodyPr>
          <a:lstStyle/>
          <a:p>
            <a:pPr algn="just"/>
            <a:r>
              <a:rPr lang="pt-BR" sz="3200" b="1" dirty="0"/>
              <a:t>Nesta lição, veremos que, muitas vezes, a dor é o agente que nos leva a buscar a Deus. Observamos ainda que a destruição familiar é um incansável meio que Satanás emprega para roubar a paz no mundo.</a:t>
            </a:r>
            <a:endParaRPr lang="pt-BR" sz="32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37CF12A0-3620-4CB5-8E81-B96BE937F7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547" y="3690269"/>
            <a:ext cx="4640003" cy="2610002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xmlns="" id="{7489595F-6017-4B0C-ACBE-EEE81535B7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502" y="3474244"/>
            <a:ext cx="6120680" cy="3205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837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" y="0"/>
            <a:ext cx="12241213" cy="694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689588" y="21374"/>
            <a:ext cx="10852633" cy="6913286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pPr algn="ctr"/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23750" y="139634"/>
            <a:ext cx="10585532" cy="1510657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/>
          <a:lstStyle/>
          <a:p>
            <a:r>
              <a:rPr lang="pt-BR" sz="51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ency FB" panose="020B0503020202020204" pitchFamily="34" charset="0"/>
                <a:ea typeface="Adobe Gothic Std B" pitchFamily="34" charset="-128"/>
              </a:rPr>
              <a:t> 1.   O cristão e o seu ponto de equilíbrio</a:t>
            </a:r>
          </a:p>
        </p:txBody>
      </p:sp>
      <p:sp>
        <p:nvSpPr>
          <p:cNvPr id="5" name="Retângulo 4"/>
          <p:cNvSpPr/>
          <p:nvPr/>
        </p:nvSpPr>
        <p:spPr>
          <a:xfrm>
            <a:off x="836976" y="1796210"/>
            <a:ext cx="10572306" cy="5006453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r>
              <a:rPr lang="pt-BR" sz="3200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</a:t>
            </a: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r>
              <a:rPr lang="pt-BR" sz="2800" b="1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   </a:t>
            </a: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pPr algn="ctr"/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855246" y="1843068"/>
            <a:ext cx="10552359" cy="1583898"/>
          </a:xfrm>
          <a:prstGeom prst="rect">
            <a:avLst/>
          </a:prstGeom>
          <a:solidFill>
            <a:srgbClr val="85DFFF"/>
          </a:solidFill>
          <a:scene3d>
            <a:camera prst="orthographicFront"/>
            <a:lightRig rig="threePt" dir="t"/>
          </a:scene3d>
          <a:sp3d extrusionH="76200">
            <a:bevelT/>
            <a:bevelB/>
          </a:sp3d>
        </p:spPr>
        <p:txBody>
          <a:bodyPr wrap="square" lIns="105540" tIns="52770" rIns="105540" bIns="52770" rtlCol="0">
            <a:spAutoFit/>
          </a:bodyPr>
          <a:lstStyle/>
          <a:p>
            <a:pPr algn="just"/>
            <a:r>
              <a:rPr lang="pt-BR" sz="3200" b="1" dirty="0"/>
              <a:t>Muitos de nós quando passamos por situações difíceis ficamos sem atitude, sem saber o que fazer. O abatimento traz perturbação na alma.</a:t>
            </a:r>
            <a:endParaRPr lang="pt-BR" sz="32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5403898" y="3509362"/>
            <a:ext cx="5901284" cy="3061226"/>
          </a:xfrm>
          <a:prstGeom prst="rect">
            <a:avLst/>
          </a:prstGeom>
          <a:noFill/>
        </p:spPr>
        <p:txBody>
          <a:bodyPr wrap="square" lIns="105540" tIns="52770" rIns="105540" bIns="52770" rtlCol="0">
            <a:spAutoFit/>
          </a:bodyPr>
          <a:lstStyle/>
          <a:p>
            <a:pPr algn="just"/>
            <a:r>
              <a:rPr lang="pt-BR" sz="3200" b="1" dirty="0"/>
              <a:t>Por isso, devemos sempre pedir ao Senhor: “Refrigera a minha alma...” [</a:t>
            </a:r>
            <a:r>
              <a:rPr lang="pt-BR" sz="3200" b="1" dirty="0" err="1"/>
              <a:t>Sl</a:t>
            </a:r>
            <a:r>
              <a:rPr lang="pt-BR" sz="3200" b="1" dirty="0"/>
              <a:t> 23.3]. O ponto de equilíbrio do cristão para superar a adversidade é agir com </a:t>
            </a:r>
            <a:r>
              <a:rPr lang="pt-BR" sz="3200" b="1" i="1" u="sng" dirty="0">
                <a:solidFill>
                  <a:srgbClr val="FF0000"/>
                </a:solidFill>
              </a:rPr>
              <a:t>quietude</a:t>
            </a:r>
            <a:r>
              <a:rPr lang="pt-BR" sz="3200" b="1" dirty="0"/>
              <a:t> e confiança em Deus.</a:t>
            </a:r>
            <a:endParaRPr lang="pt-BR" sz="3200" dirty="0"/>
          </a:p>
        </p:txBody>
      </p:sp>
      <p:pic>
        <p:nvPicPr>
          <p:cNvPr id="8" name="Picture 9">
            <a:extLst>
              <a:ext uri="{FF2B5EF4-FFF2-40B4-BE49-F238E27FC236}">
                <a16:creationId xmlns:a16="http://schemas.microsoft.com/office/drawing/2014/main" xmlns="" id="{AB028ED2-B79C-4D35-A591-188CA4BE2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38" y="3474244"/>
            <a:ext cx="4104456" cy="3286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4303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" y="0"/>
            <a:ext cx="12241213" cy="694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689588" y="21374"/>
            <a:ext cx="10852633" cy="6913286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pPr algn="ctr"/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836976" y="161876"/>
            <a:ext cx="10572306" cy="6640787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r>
              <a:rPr lang="pt-BR" sz="3200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</a:t>
            </a: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r>
              <a:rPr lang="pt-BR" sz="2800" b="1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   </a:t>
            </a: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pPr algn="ctr"/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xmlns="" id="{1CBCA60F-E1ED-4BAB-8E13-866C2C8DD3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119" y="233884"/>
            <a:ext cx="8640960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087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" y="0"/>
            <a:ext cx="12241213" cy="694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689588" y="21374"/>
            <a:ext cx="10852633" cy="6913286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pPr algn="ctr"/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23750" y="139634"/>
            <a:ext cx="10585532" cy="1510657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/>
          <a:lstStyle/>
          <a:p>
            <a:r>
              <a:rPr lang="pt-BR" sz="51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ency FB" panose="020B0503020202020204" pitchFamily="34" charset="0"/>
                <a:ea typeface="Adobe Gothic Std B" pitchFamily="34" charset="-128"/>
              </a:rPr>
              <a:t> </a:t>
            </a:r>
            <a:r>
              <a:rPr lang="pt-BR" sz="4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ency FB" panose="020B0503020202020204" pitchFamily="34" charset="0"/>
                <a:ea typeface="Adobe Gothic Std B" pitchFamily="34" charset="-128"/>
              </a:rPr>
              <a:t>1.1.   O cuidado de Deus com o Seu povo.</a:t>
            </a:r>
          </a:p>
        </p:txBody>
      </p:sp>
      <p:sp>
        <p:nvSpPr>
          <p:cNvPr id="5" name="Retângulo 4"/>
          <p:cNvSpPr/>
          <p:nvPr/>
        </p:nvSpPr>
        <p:spPr>
          <a:xfrm>
            <a:off x="836976" y="1796210"/>
            <a:ext cx="10572306" cy="5006453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r>
              <a:rPr lang="pt-BR" sz="3200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</a:t>
            </a: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r>
              <a:rPr lang="pt-BR" sz="2800" b="1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   </a:t>
            </a: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pPr algn="ctr"/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855246" y="1843068"/>
            <a:ext cx="10552359" cy="1091456"/>
          </a:xfrm>
          <a:prstGeom prst="rect">
            <a:avLst/>
          </a:prstGeom>
          <a:solidFill>
            <a:srgbClr val="85DFFF"/>
          </a:solidFill>
          <a:scene3d>
            <a:camera prst="orthographicFront"/>
            <a:lightRig rig="threePt" dir="t"/>
          </a:scene3d>
          <a:sp3d extrusionH="76200">
            <a:bevelT/>
            <a:bevelB/>
          </a:sp3d>
        </p:spPr>
        <p:txBody>
          <a:bodyPr wrap="square" lIns="105540" tIns="52770" rIns="105540" bIns="52770" rtlCol="0">
            <a:spAutoFit/>
          </a:bodyPr>
          <a:lstStyle/>
          <a:p>
            <a:pPr algn="just"/>
            <a:r>
              <a:rPr lang="pt-BR" sz="3200" b="1" dirty="0"/>
              <a:t>Estar sob os cuidados de Deus significa segurança; é a garantia de sucesso nos momentos difíceis.</a:t>
            </a:r>
            <a:endParaRPr lang="pt-BR" sz="32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5698451" y="3293338"/>
            <a:ext cx="5534723" cy="3061226"/>
          </a:xfrm>
          <a:prstGeom prst="rect">
            <a:avLst/>
          </a:prstGeom>
          <a:noFill/>
        </p:spPr>
        <p:txBody>
          <a:bodyPr wrap="square" lIns="105540" tIns="52770" rIns="105540" bIns="52770" rtlCol="0">
            <a:spAutoFit/>
          </a:bodyPr>
          <a:lstStyle/>
          <a:p>
            <a:pPr algn="just"/>
            <a:r>
              <a:rPr lang="pt-BR" sz="3200" b="1" dirty="0">
                <a:solidFill>
                  <a:srgbClr val="FF0000"/>
                </a:solidFill>
              </a:rPr>
              <a:t>Quando tudo parecia escuro e incerto Deus intervém na história de forma sobrenatural. Isto faz parte do Seu amor sempre presente, guardando a nossa vida [</a:t>
            </a:r>
            <a:r>
              <a:rPr lang="pt-BR" sz="3200" b="1" dirty="0" err="1">
                <a:solidFill>
                  <a:srgbClr val="FF0000"/>
                </a:solidFill>
              </a:rPr>
              <a:t>Sl</a:t>
            </a:r>
            <a:r>
              <a:rPr lang="pt-BR" sz="3200" b="1" dirty="0">
                <a:solidFill>
                  <a:srgbClr val="FF0000"/>
                </a:solidFill>
              </a:rPr>
              <a:t> 31.19]</a:t>
            </a:r>
            <a:endParaRPr lang="pt-BR" sz="3200" dirty="0">
              <a:solidFill>
                <a:srgbClr val="FF0000"/>
              </a:solidFill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90444723-D015-4C43-9190-B2E040D964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38" y="3042196"/>
            <a:ext cx="4519351" cy="3615481"/>
          </a:xfrm>
          <a:prstGeom prst="rect">
            <a:avLst/>
          </a:prstGeom>
          <a:ln w="76200">
            <a:noFill/>
          </a:ln>
        </p:spPr>
      </p:pic>
    </p:spTree>
    <p:extLst>
      <p:ext uri="{BB962C8B-B14F-4D97-AF65-F5344CB8AC3E}">
        <p14:creationId xmlns:p14="http://schemas.microsoft.com/office/powerpoint/2010/main" val="1666651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" y="0"/>
            <a:ext cx="12241213" cy="694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689588" y="21374"/>
            <a:ext cx="10852633" cy="6913286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pPr algn="ctr"/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23750" y="139634"/>
            <a:ext cx="10585532" cy="1510657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/>
          <a:lstStyle/>
          <a:p>
            <a:r>
              <a:rPr lang="pt-BR" sz="51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ency FB" panose="020B0503020202020204" pitchFamily="34" charset="0"/>
                <a:ea typeface="Adobe Gothic Std B" pitchFamily="34" charset="-128"/>
              </a:rPr>
              <a:t> </a:t>
            </a:r>
            <a:r>
              <a:rPr lang="pt-BR" sz="4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ency FB" panose="020B0503020202020204" pitchFamily="34" charset="0"/>
                <a:ea typeface="Adobe Gothic Std B" pitchFamily="34" charset="-128"/>
              </a:rPr>
              <a:t>1.2.  O Senhor deve guiar a nossa vida.</a:t>
            </a:r>
          </a:p>
        </p:txBody>
      </p:sp>
      <p:sp>
        <p:nvSpPr>
          <p:cNvPr id="5" name="Retângulo 4"/>
          <p:cNvSpPr/>
          <p:nvPr/>
        </p:nvSpPr>
        <p:spPr>
          <a:xfrm>
            <a:off x="836976" y="1796210"/>
            <a:ext cx="10572306" cy="5006453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r>
              <a:rPr lang="pt-BR" sz="3200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</a:t>
            </a: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r>
              <a:rPr lang="pt-BR" sz="2800" b="1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   </a:t>
            </a: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pPr algn="ctr"/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855246" y="1843068"/>
            <a:ext cx="10552359" cy="1583898"/>
          </a:xfrm>
          <a:prstGeom prst="rect">
            <a:avLst/>
          </a:prstGeom>
          <a:solidFill>
            <a:srgbClr val="85DFFF"/>
          </a:solidFill>
          <a:scene3d>
            <a:camera prst="orthographicFront"/>
            <a:lightRig rig="threePt" dir="t"/>
          </a:scene3d>
          <a:sp3d extrusionH="76200">
            <a:bevelT/>
            <a:bevelB/>
          </a:sp3d>
        </p:spPr>
        <p:txBody>
          <a:bodyPr wrap="square" lIns="105540" tIns="52770" rIns="105540" bIns="52770" rtlCol="0">
            <a:spAutoFit/>
          </a:bodyPr>
          <a:lstStyle/>
          <a:p>
            <a:pPr algn="just"/>
            <a:r>
              <a:rPr lang="pt-BR" sz="3200" b="1" dirty="0"/>
              <a:t>A vida de Ester foi dirigida do início ao fim pelo Senhor. Deus age em todas as coisas para o bem daqueles que o amam [</a:t>
            </a:r>
            <a:r>
              <a:rPr lang="pt-BR" sz="3200" b="1" dirty="0" err="1"/>
              <a:t>Rm</a:t>
            </a:r>
            <a:r>
              <a:rPr lang="pt-BR" sz="3200" b="1" dirty="0"/>
              <a:t> 8.28].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915101" y="3330228"/>
            <a:ext cx="7077713" cy="3553668"/>
          </a:xfrm>
          <a:prstGeom prst="rect">
            <a:avLst/>
          </a:prstGeom>
          <a:noFill/>
        </p:spPr>
        <p:txBody>
          <a:bodyPr wrap="square" lIns="105540" tIns="52770" rIns="105540" bIns="52770" rtlCol="0">
            <a:spAutoFit/>
          </a:bodyPr>
          <a:lstStyle/>
          <a:p>
            <a:pPr algn="just"/>
            <a:r>
              <a:rPr lang="pt-BR" sz="3200" b="1" dirty="0"/>
              <a:t>O salmista nos revela que Deus está presente em nossa vida desde o período fetal [</a:t>
            </a:r>
            <a:r>
              <a:rPr lang="pt-BR" sz="3200" b="1" dirty="0" err="1"/>
              <a:t>Sl</a:t>
            </a:r>
            <a:r>
              <a:rPr lang="pt-BR" sz="3200" b="1" dirty="0"/>
              <a:t> 139.13]. Jesus disse que até os cabelos de nossa cabeça estão contados [</a:t>
            </a:r>
            <a:r>
              <a:rPr lang="pt-BR" sz="3200" b="1" dirty="0" err="1"/>
              <a:t>Mt</a:t>
            </a:r>
            <a:r>
              <a:rPr lang="pt-BR" sz="3200" b="1" dirty="0"/>
              <a:t> 10.30]. Por isso, podemos afirmar que o aborto é um grave pecado diante de Deus.</a:t>
            </a:r>
            <a:endParaRPr lang="pt-BR" sz="3200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FB4DDC04-B349-451E-8EDB-5FDF6390DD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830" y="3546252"/>
            <a:ext cx="3107785" cy="3121659"/>
          </a:xfrm>
          <a:prstGeom prst="rect">
            <a:avLst/>
          </a:prstGeom>
          <a:ln w="762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4725703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" y="0"/>
            <a:ext cx="12241213" cy="694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689588" y="21374"/>
            <a:ext cx="10852633" cy="6913286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pPr algn="ctr"/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23750" y="139634"/>
            <a:ext cx="10585532" cy="1510657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/>
          <a:lstStyle/>
          <a:p>
            <a:r>
              <a:rPr lang="pt-BR" sz="51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ency FB" panose="020B0503020202020204" pitchFamily="34" charset="0"/>
                <a:ea typeface="Adobe Gothic Std B" pitchFamily="34" charset="-128"/>
              </a:rPr>
              <a:t> 1.3.  Ester, uma serva altruísta.</a:t>
            </a:r>
          </a:p>
        </p:txBody>
      </p:sp>
      <p:sp>
        <p:nvSpPr>
          <p:cNvPr id="5" name="Retângulo 4"/>
          <p:cNvSpPr/>
          <p:nvPr/>
        </p:nvSpPr>
        <p:spPr>
          <a:xfrm>
            <a:off x="836976" y="1796210"/>
            <a:ext cx="10572306" cy="5006453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r>
              <a:rPr lang="pt-BR" sz="3200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</a:t>
            </a: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r>
              <a:rPr lang="pt-BR" sz="2800" b="1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   </a:t>
            </a: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pPr algn="ctr"/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855246" y="1843068"/>
            <a:ext cx="10552359" cy="1583898"/>
          </a:xfrm>
          <a:prstGeom prst="rect">
            <a:avLst/>
          </a:prstGeom>
          <a:solidFill>
            <a:srgbClr val="85DFFF"/>
          </a:solidFill>
          <a:scene3d>
            <a:camera prst="orthographicFront"/>
            <a:lightRig rig="threePt" dir="t"/>
          </a:scene3d>
          <a:sp3d extrusionH="76200">
            <a:bevelT/>
            <a:bevelB/>
          </a:sp3d>
        </p:spPr>
        <p:txBody>
          <a:bodyPr wrap="square" lIns="105540" tIns="52770" rIns="105540" bIns="52770" rtlCol="0">
            <a:spAutoFit/>
          </a:bodyPr>
          <a:lstStyle/>
          <a:p>
            <a:pPr algn="just"/>
            <a:r>
              <a:rPr lang="pt-BR" sz="3200" b="1" dirty="0"/>
              <a:t>Disse Ester: “Porque como poderei ver o mal que sobrevirá ao meu povo? E como poderei ver a perdição da minha geração?” [Et 8.6].</a:t>
            </a:r>
            <a:endParaRPr lang="pt-BR" sz="32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6264622" y="3918183"/>
            <a:ext cx="4896542" cy="2076341"/>
          </a:xfrm>
          <a:prstGeom prst="rect">
            <a:avLst/>
          </a:prstGeom>
          <a:noFill/>
        </p:spPr>
        <p:txBody>
          <a:bodyPr wrap="square" lIns="105540" tIns="52770" rIns="105540" bIns="52770" rtlCol="0">
            <a:spAutoFit/>
          </a:bodyPr>
          <a:lstStyle/>
          <a:p>
            <a:pPr algn="just"/>
            <a:r>
              <a:rPr lang="pt-BR" sz="3200" b="1" dirty="0"/>
              <a:t>Ester nos mostra que o principal alvo da vida cristã não é a felicidade pessoal, e, sim, o amor ao próximo.</a:t>
            </a:r>
            <a:endParaRPr lang="pt-BR" sz="3200" dirty="0">
              <a:solidFill>
                <a:srgbClr val="FF0000"/>
              </a:solidFill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C23CDDDA-40F5-48F4-8037-90CF7AA958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65" y="3488132"/>
            <a:ext cx="4839709" cy="3226472"/>
          </a:xfrm>
          <a:prstGeom prst="rect">
            <a:avLst/>
          </a:prstGeom>
          <a:ln w="76200">
            <a:noFill/>
          </a:ln>
        </p:spPr>
      </p:pic>
    </p:spTree>
    <p:extLst>
      <p:ext uri="{BB962C8B-B14F-4D97-AF65-F5344CB8AC3E}">
        <p14:creationId xmlns:p14="http://schemas.microsoft.com/office/powerpoint/2010/main" val="40482578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" y="0"/>
            <a:ext cx="12241213" cy="694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689588" y="21374"/>
            <a:ext cx="10852633" cy="6913286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pPr algn="ctr"/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23750" y="139634"/>
            <a:ext cx="10585532" cy="1510657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/>
          <a:lstStyle/>
          <a:p>
            <a:r>
              <a:rPr lang="pt-BR" sz="51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ency FB" panose="020B0503020202020204" pitchFamily="34" charset="0"/>
                <a:ea typeface="Adobe Gothic Std B" pitchFamily="34" charset="-128"/>
              </a:rPr>
              <a:t> 2.   A dor nos impulsiona a buscar a Deus</a:t>
            </a:r>
          </a:p>
        </p:txBody>
      </p:sp>
      <p:sp>
        <p:nvSpPr>
          <p:cNvPr id="5" name="Retângulo 4"/>
          <p:cNvSpPr/>
          <p:nvPr/>
        </p:nvSpPr>
        <p:spPr>
          <a:xfrm>
            <a:off x="836976" y="1796210"/>
            <a:ext cx="10572306" cy="5006453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r>
              <a:rPr lang="pt-BR" sz="3200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</a:t>
            </a: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r>
              <a:rPr lang="pt-BR" sz="2800" b="1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   </a:t>
            </a: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pPr algn="ctr"/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855246" y="1843068"/>
            <a:ext cx="10552359" cy="1583898"/>
          </a:xfrm>
          <a:prstGeom prst="rect">
            <a:avLst/>
          </a:prstGeom>
          <a:solidFill>
            <a:srgbClr val="85DFFF"/>
          </a:solidFill>
          <a:scene3d>
            <a:camera prst="orthographicFront"/>
            <a:lightRig rig="threePt" dir="t"/>
          </a:scene3d>
          <a:sp3d extrusionH="76200">
            <a:bevelT/>
            <a:bevelB/>
          </a:sp3d>
        </p:spPr>
        <p:txBody>
          <a:bodyPr wrap="square" lIns="105540" tIns="52770" rIns="105540" bIns="52770" rtlCol="0">
            <a:spAutoFit/>
          </a:bodyPr>
          <a:lstStyle/>
          <a:p>
            <a:pPr algn="just"/>
            <a:r>
              <a:rPr lang="pt-BR" sz="3200" b="1" dirty="0"/>
              <a:t>O significado da palavra dor no dicionário tem a seguinte definição: “Expressão de um sofrimento, de uma tristeza física ou moral”. </a:t>
            </a:r>
            <a:endParaRPr lang="pt-BR" sz="3200" dirty="0"/>
          </a:p>
        </p:txBody>
      </p:sp>
      <p:sp>
        <p:nvSpPr>
          <p:cNvPr id="16" name="Arredondar Retângulo no Mesmo Canto Lateral 6"/>
          <p:cNvSpPr/>
          <p:nvPr/>
        </p:nvSpPr>
        <p:spPr>
          <a:xfrm>
            <a:off x="864022" y="3762276"/>
            <a:ext cx="5328592" cy="280831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6464" tIns="13970" rIns="13970" bIns="13970" numCol="1" spcCol="1270" anchor="ctr" anchorCtr="0">
            <a:noAutofit/>
          </a:bodyPr>
          <a:lstStyle/>
          <a:p>
            <a:pPr marL="0" lvl="1" algn="just" defTabSz="1128692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pt-BR" sz="3200" b="1" dirty="0"/>
              <a:t>O sofrimento traz perturbação na alma [</a:t>
            </a:r>
            <a:r>
              <a:rPr lang="pt-BR" sz="3200" b="1" dirty="0" err="1"/>
              <a:t>Sl</a:t>
            </a:r>
            <a:r>
              <a:rPr lang="pt-BR" sz="3200" b="1" dirty="0"/>
              <a:t> 42.5]. Mediante o tamanho da consternação de sua alma, Ester e seu povo foram impulsionados a buscar ao Senhor [</a:t>
            </a:r>
            <a:r>
              <a:rPr lang="pt-BR" sz="3200" b="1" dirty="0" err="1"/>
              <a:t>Sl</a:t>
            </a:r>
            <a:r>
              <a:rPr lang="pt-BR" sz="3200" b="1" dirty="0"/>
              <a:t> 91.15].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A52F4DB7-FDCF-4AEA-AB2A-B0D9A7C80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120" y="3474244"/>
            <a:ext cx="4831062" cy="3220708"/>
          </a:xfrm>
          <a:prstGeom prst="rect">
            <a:avLst/>
          </a:prstGeom>
          <a:ln w="762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032613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" y="0"/>
            <a:ext cx="12241213" cy="694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689588" y="21374"/>
            <a:ext cx="10852633" cy="6913286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pPr algn="ctr"/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23750" y="139634"/>
            <a:ext cx="10585532" cy="1510657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/>
          <a:lstStyle/>
          <a:p>
            <a:r>
              <a:rPr lang="pt-BR" sz="4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ency FB" panose="020B0503020202020204" pitchFamily="34" charset="0"/>
                <a:ea typeface="Adobe Gothic Std B" pitchFamily="34" charset="-128"/>
              </a:rPr>
              <a:t> 2.1.   Devemos agir por fé</a:t>
            </a:r>
          </a:p>
        </p:txBody>
      </p:sp>
      <p:sp>
        <p:nvSpPr>
          <p:cNvPr id="5" name="Retângulo 4"/>
          <p:cNvSpPr/>
          <p:nvPr/>
        </p:nvSpPr>
        <p:spPr>
          <a:xfrm>
            <a:off x="836976" y="1796210"/>
            <a:ext cx="10572306" cy="5006453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r>
              <a:rPr lang="pt-BR" sz="3200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</a:t>
            </a: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r>
              <a:rPr lang="pt-BR" sz="2800" b="1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   </a:t>
            </a: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pPr algn="ctr"/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4737912" y="3365346"/>
            <a:ext cx="6588201" cy="3061226"/>
          </a:xfrm>
          <a:prstGeom prst="rect">
            <a:avLst/>
          </a:prstGeom>
          <a:noFill/>
        </p:spPr>
        <p:txBody>
          <a:bodyPr wrap="square" lIns="105540" tIns="52770" rIns="105540" bIns="52770" rtlCol="0">
            <a:spAutoFit/>
          </a:bodyPr>
          <a:lstStyle/>
          <a:p>
            <a:pPr algn="just"/>
            <a:r>
              <a:rPr lang="pt-BR" sz="3200" b="1" dirty="0">
                <a:solidFill>
                  <a:srgbClr val="FF0000"/>
                </a:solidFill>
              </a:rPr>
              <a:t> e se lembrar dos ensinamentos de seu primo a respeito de como o Senhor havia libertado Seu povo do Egito, e acreditar que este mesmo Deus poderia livrá-los desta terrível ameaça.</a:t>
            </a:r>
            <a:endParaRPr lang="pt-BR" sz="3200" dirty="0">
              <a:solidFill>
                <a:srgbClr val="FF0000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855246" y="1843068"/>
            <a:ext cx="10552359" cy="1091456"/>
          </a:xfrm>
          <a:prstGeom prst="rect">
            <a:avLst/>
          </a:prstGeom>
          <a:solidFill>
            <a:srgbClr val="85DFFF"/>
          </a:solidFill>
          <a:scene3d>
            <a:camera prst="orthographicFront"/>
            <a:lightRig rig="threePt" dir="t"/>
          </a:scene3d>
          <a:sp3d extrusionH="76200">
            <a:bevelT/>
            <a:bevelB/>
          </a:sp3d>
        </p:spPr>
        <p:txBody>
          <a:bodyPr wrap="square" lIns="105540" tIns="52770" rIns="105540" bIns="52770" rtlCol="0">
            <a:spAutoFit/>
          </a:bodyPr>
          <a:lstStyle/>
          <a:p>
            <a:pPr algn="just"/>
            <a:r>
              <a:rPr lang="pt-BR" sz="3200" b="1" dirty="0"/>
              <a:t>À medida que as cartas de extermínio dos judeus chegavam às províncias, só restava a Ester olhar para o alto, </a:t>
            </a:r>
            <a:endParaRPr lang="pt-BR" sz="3200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730C6F70-9F51-421D-9ADF-5AB8D8D3F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46" y="3057401"/>
            <a:ext cx="3414796" cy="3585195"/>
          </a:xfrm>
          <a:prstGeom prst="rect">
            <a:avLst/>
          </a:prstGeom>
          <a:ln w="76200">
            <a:noFill/>
          </a:ln>
        </p:spPr>
      </p:pic>
    </p:spTree>
    <p:extLst>
      <p:ext uri="{BB962C8B-B14F-4D97-AF65-F5344CB8AC3E}">
        <p14:creationId xmlns:p14="http://schemas.microsoft.com/office/powerpoint/2010/main" val="996117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" y="0"/>
            <a:ext cx="12241213" cy="694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689588" y="21374"/>
            <a:ext cx="10852633" cy="6913286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pPr algn="ctr"/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23750" y="139634"/>
            <a:ext cx="10585532" cy="1390394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/>
          <a:lstStyle/>
          <a:p>
            <a:r>
              <a:rPr lang="pt-BR" sz="51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ency FB" panose="020B0503020202020204" pitchFamily="34" charset="0"/>
                <a:ea typeface="Adobe Gothic Std B" pitchFamily="34" charset="-128"/>
              </a:rPr>
              <a:t> 2.2.  Ou clama ou perece</a:t>
            </a:r>
          </a:p>
        </p:txBody>
      </p:sp>
      <p:sp>
        <p:nvSpPr>
          <p:cNvPr id="5" name="Retângulo 4"/>
          <p:cNvSpPr/>
          <p:nvPr/>
        </p:nvSpPr>
        <p:spPr>
          <a:xfrm>
            <a:off x="836976" y="1648288"/>
            <a:ext cx="10572306" cy="5154373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r>
              <a:rPr lang="pt-BR" sz="3200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</a:t>
            </a: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r>
              <a:rPr lang="pt-BR" sz="2800" b="1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   </a:t>
            </a: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pPr algn="ctr"/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855246" y="1674044"/>
            <a:ext cx="10552359" cy="1583898"/>
          </a:xfrm>
          <a:prstGeom prst="rect">
            <a:avLst/>
          </a:prstGeom>
          <a:solidFill>
            <a:srgbClr val="85DFFF"/>
          </a:solidFill>
          <a:scene3d>
            <a:camera prst="orthographicFront"/>
            <a:lightRig rig="threePt" dir="t"/>
          </a:scene3d>
          <a:sp3d extrusionH="76200">
            <a:bevelT/>
            <a:bevelB/>
          </a:sp3d>
        </p:spPr>
        <p:txBody>
          <a:bodyPr wrap="square" lIns="105540" tIns="52770" rIns="105540" bIns="52770" rtlCol="0">
            <a:spAutoFit/>
          </a:bodyPr>
          <a:lstStyle/>
          <a:p>
            <a:pPr algn="just"/>
            <a:r>
              <a:rPr lang="pt-BR" sz="3200" b="1" dirty="0"/>
              <a:t>Assim como uma criança alarmada pelo perigo grita ao pai, também podemos clamar ao Senhor, sabendo que nosso Pai virá em nosso auxílio [Jr 33.3].</a:t>
            </a:r>
            <a:endParaRPr lang="pt-BR" sz="32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864022" y="3258220"/>
            <a:ext cx="6840760" cy="3553668"/>
          </a:xfrm>
          <a:prstGeom prst="rect">
            <a:avLst/>
          </a:prstGeom>
          <a:noFill/>
        </p:spPr>
        <p:txBody>
          <a:bodyPr wrap="square" lIns="105540" tIns="52770" rIns="105540" bIns="52770" rtlCol="0">
            <a:spAutoFit/>
          </a:bodyPr>
          <a:lstStyle/>
          <a:p>
            <a:pPr algn="just"/>
            <a:r>
              <a:rPr lang="pt-BR" sz="3200" b="1" dirty="0"/>
              <a:t>O Senhor deseja responder nossas orações e nos surpreender com milagres além da nossa compreensão. Ele espera chegar mais perto de nós para que possamos conhecê-lo Afinal Ele é a nossa rocha de refúgio e de descanso espiritual [</a:t>
            </a:r>
            <a:r>
              <a:rPr lang="pt-BR" sz="3200" b="1" dirty="0" err="1"/>
              <a:t>Is</a:t>
            </a:r>
            <a:r>
              <a:rPr lang="pt-BR" sz="3200" b="1" dirty="0"/>
              <a:t> 32.2].</a:t>
            </a:r>
            <a:endParaRPr lang="pt-BR" sz="3200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4FA05EBB-53B4-4257-B321-E5985A81E8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2751" y="3834284"/>
            <a:ext cx="3636404" cy="2448272"/>
          </a:xfrm>
          <a:prstGeom prst="rect">
            <a:avLst/>
          </a:prstGeom>
          <a:ln w="57150">
            <a:noFill/>
          </a:ln>
        </p:spPr>
      </p:pic>
    </p:spTree>
    <p:extLst>
      <p:ext uri="{BB962C8B-B14F-4D97-AF65-F5344CB8AC3E}">
        <p14:creationId xmlns:p14="http://schemas.microsoft.com/office/powerpoint/2010/main" val="15795610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" y="0"/>
            <a:ext cx="12241213" cy="694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689588" y="21374"/>
            <a:ext cx="10852633" cy="6913286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pPr algn="ctr"/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23750" y="139634"/>
            <a:ext cx="10585532" cy="1510657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/>
          <a:lstStyle/>
          <a:p>
            <a:r>
              <a:rPr lang="pt-BR" sz="51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ency FB" panose="020B0503020202020204" pitchFamily="34" charset="0"/>
                <a:ea typeface="Adobe Gothic Std B" pitchFamily="34" charset="-128"/>
              </a:rPr>
              <a:t> </a:t>
            </a:r>
            <a:r>
              <a:rPr lang="pt-BR" sz="4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ency FB" panose="020B0503020202020204" pitchFamily="34" charset="0"/>
                <a:ea typeface="Adobe Gothic Std B" pitchFamily="34" charset="-128"/>
              </a:rPr>
              <a:t>2.3.  Buscando forças na adversidade</a:t>
            </a:r>
          </a:p>
        </p:txBody>
      </p:sp>
      <p:sp>
        <p:nvSpPr>
          <p:cNvPr id="5" name="Retângulo 4"/>
          <p:cNvSpPr/>
          <p:nvPr/>
        </p:nvSpPr>
        <p:spPr>
          <a:xfrm>
            <a:off x="836976" y="1796210"/>
            <a:ext cx="10572306" cy="5006453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r>
              <a:rPr lang="pt-BR" sz="3200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</a:t>
            </a: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r>
              <a:rPr lang="pt-BR" sz="2800" b="1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   </a:t>
            </a: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pPr algn="ctr"/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855246" y="1843068"/>
            <a:ext cx="10552359" cy="2076341"/>
          </a:xfrm>
          <a:prstGeom prst="rect">
            <a:avLst/>
          </a:prstGeom>
          <a:solidFill>
            <a:srgbClr val="85DFFF"/>
          </a:solidFill>
          <a:scene3d>
            <a:camera prst="orthographicFront"/>
            <a:lightRig rig="threePt" dir="t"/>
          </a:scene3d>
          <a:sp3d extrusionH="76200">
            <a:bevelT/>
            <a:bevelB/>
          </a:sp3d>
        </p:spPr>
        <p:txBody>
          <a:bodyPr wrap="square" lIns="105540" tIns="52770" rIns="105540" bIns="52770" rtlCol="0">
            <a:spAutoFit/>
          </a:bodyPr>
          <a:lstStyle/>
          <a:p>
            <a:pPr algn="just"/>
            <a:r>
              <a:rPr lang="pt-BR" sz="3200" b="1" dirty="0"/>
              <a:t>Apropriando-se de uma fé extraordinária, por causa do sofrimento de seu povo [Et 4.16]. Ester buscou auxílio no Todo-Poderoso. Ela conseguiu extrair da adversidade forças para buscar auxílio em Deus. </a:t>
            </a:r>
            <a:endParaRPr lang="pt-BR" sz="32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1008038" y="4266332"/>
            <a:ext cx="10246065" cy="2076341"/>
          </a:xfrm>
          <a:prstGeom prst="rect">
            <a:avLst/>
          </a:prstGeom>
          <a:noFill/>
        </p:spPr>
        <p:txBody>
          <a:bodyPr wrap="square" lIns="105540" tIns="52770" rIns="105540" bIns="52770" rtlCol="0">
            <a:spAutoFit/>
          </a:bodyPr>
          <a:lstStyle/>
          <a:p>
            <a:pPr algn="just"/>
            <a:r>
              <a:rPr lang="pt-BR" sz="3200" b="1" dirty="0">
                <a:solidFill>
                  <a:srgbClr val="FF0000"/>
                </a:solidFill>
              </a:rPr>
              <a:t>Depois deste acontecimento, Ester nunca mais foi mesma! </a:t>
            </a:r>
            <a:r>
              <a:rPr lang="pt-BR" sz="3200" b="1" dirty="0"/>
              <a:t>O cristão no mundo de hoje  não deve deixar a fé vacilar. É preciso olhar para a cruz e fixar seu olhar em Cristo Jesus, que venceu tudo por amor a cada um de nós.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9943826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8D7D111A-1B6A-45C4-AFDF-A7DD7B89F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" y="0"/>
            <a:ext cx="12241213" cy="694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689588" y="21374"/>
            <a:ext cx="10852633" cy="6913286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pPr algn="ctr"/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23750" y="139634"/>
            <a:ext cx="10585532" cy="1510657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/>
          <a:lstStyle/>
          <a:p>
            <a:r>
              <a:rPr lang="pt-BR" sz="51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ency FB" panose="020B0503020202020204" pitchFamily="34" charset="0"/>
                <a:ea typeface="Adobe Gothic Std B" pitchFamily="34" charset="-128"/>
              </a:rPr>
              <a:t> 3.   Nosso fundamento é Cristo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836976" y="1796210"/>
            <a:ext cx="10572306" cy="5006453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r>
              <a:rPr lang="pt-BR" sz="3200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</a:t>
            </a: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r>
              <a:rPr lang="pt-BR" sz="2800" b="1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   </a:t>
            </a: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pPr algn="ctr"/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855246" y="1843068"/>
            <a:ext cx="10552359" cy="1583898"/>
          </a:xfrm>
          <a:prstGeom prst="rect">
            <a:avLst/>
          </a:prstGeom>
          <a:solidFill>
            <a:srgbClr val="85DFFF"/>
          </a:solidFill>
          <a:scene3d>
            <a:camera prst="orthographicFront"/>
            <a:lightRig rig="threePt" dir="t"/>
          </a:scene3d>
          <a:sp3d extrusionH="76200">
            <a:bevelT/>
            <a:bevelB/>
          </a:sp3d>
        </p:spPr>
        <p:txBody>
          <a:bodyPr wrap="square" lIns="105540" tIns="52770" rIns="105540" bIns="52770" rtlCol="0">
            <a:spAutoFit/>
          </a:bodyPr>
          <a:lstStyle/>
          <a:p>
            <a:pPr algn="just"/>
            <a:r>
              <a:rPr lang="pt-BR" sz="3200" b="1" dirty="0"/>
              <a:t>Como nos dias de Ester, ainda hoje a família é atingida por diversos males, frutos de uma sociedade mergulhada no pecado.</a:t>
            </a:r>
            <a:endParaRPr lang="pt-BR" sz="32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616550" y="3918183"/>
            <a:ext cx="5493537" cy="2076341"/>
          </a:xfrm>
          <a:prstGeom prst="rect">
            <a:avLst/>
          </a:prstGeom>
          <a:noFill/>
        </p:spPr>
        <p:txBody>
          <a:bodyPr wrap="square" lIns="105540" tIns="52770" rIns="105540" bIns="52770" rtlCol="0">
            <a:spAutoFit/>
          </a:bodyPr>
          <a:lstStyle/>
          <a:p>
            <a:pPr algn="just"/>
            <a:r>
              <a:rPr lang="pt-BR" sz="3200" b="1" dirty="0"/>
              <a:t>As nossas casas precisam estar fundamentadas em Cristo, precisamos levar a nossa família a se agarrar em Jesus.</a:t>
            </a:r>
            <a:endParaRPr lang="pt-BR" sz="32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21C31D0A-E4FF-46FE-ABC5-48BB1C4332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38" y="3499866"/>
            <a:ext cx="4248471" cy="3189217"/>
          </a:xfrm>
          <a:prstGeom prst="rect">
            <a:avLst/>
          </a:prstGeom>
          <a:ln w="76200">
            <a:noFill/>
          </a:ln>
        </p:spPr>
      </p:pic>
    </p:spTree>
    <p:extLst>
      <p:ext uri="{BB962C8B-B14F-4D97-AF65-F5344CB8AC3E}">
        <p14:creationId xmlns:p14="http://schemas.microsoft.com/office/powerpoint/2010/main" val="13098167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" y="0"/>
            <a:ext cx="12241213" cy="694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689588" y="21374"/>
            <a:ext cx="10852633" cy="6913286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pPr algn="ctr"/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23750" y="139634"/>
            <a:ext cx="10585532" cy="1510657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/>
          <a:lstStyle/>
          <a:p>
            <a:r>
              <a:rPr lang="pt-BR" sz="51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ency FB" panose="020B0503020202020204" pitchFamily="34" charset="0"/>
                <a:ea typeface="Adobe Gothic Std B" pitchFamily="34" charset="-128"/>
              </a:rPr>
              <a:t> 3.1.   Deus sempre estará conosco</a:t>
            </a:r>
          </a:p>
        </p:txBody>
      </p:sp>
      <p:sp>
        <p:nvSpPr>
          <p:cNvPr id="5" name="Retângulo 4"/>
          <p:cNvSpPr/>
          <p:nvPr/>
        </p:nvSpPr>
        <p:spPr>
          <a:xfrm>
            <a:off x="836976" y="1796210"/>
            <a:ext cx="10572306" cy="5006453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r>
              <a:rPr lang="pt-BR" sz="3200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</a:t>
            </a: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r>
              <a:rPr lang="pt-BR" sz="2800" b="1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   </a:t>
            </a: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pPr algn="ctr"/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855246" y="1843068"/>
            <a:ext cx="10552359" cy="1583898"/>
          </a:xfrm>
          <a:prstGeom prst="rect">
            <a:avLst/>
          </a:prstGeom>
          <a:solidFill>
            <a:srgbClr val="85DFFF"/>
          </a:solidFill>
          <a:scene3d>
            <a:camera prst="orthographicFront"/>
            <a:lightRig rig="threePt" dir="t"/>
          </a:scene3d>
          <a:sp3d extrusionH="76200">
            <a:bevelT/>
            <a:bevelB/>
          </a:sp3d>
        </p:spPr>
        <p:txBody>
          <a:bodyPr wrap="square" lIns="105540" tIns="52770" rIns="105540" bIns="52770" rtlCol="0">
            <a:spAutoFit/>
          </a:bodyPr>
          <a:lstStyle/>
          <a:p>
            <a:pPr algn="just"/>
            <a:r>
              <a:rPr lang="pt-BR" sz="3200" b="1" dirty="0"/>
              <a:t>O apóstolo Paulo dá uma receita para todo o cristão ser vitorioso: “Alegrai-vos na esperança sede pacientes na tribulação, perseverai na oração.” [</a:t>
            </a:r>
            <a:r>
              <a:rPr lang="pt-BR" sz="3200" b="1" dirty="0" err="1"/>
              <a:t>Rm</a:t>
            </a:r>
            <a:r>
              <a:rPr lang="pt-BR" sz="3200" b="1" dirty="0"/>
              <a:t> 12.12].</a:t>
            </a:r>
            <a:endParaRPr lang="pt-BR" sz="32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936030" y="3785781"/>
            <a:ext cx="7056784" cy="2568783"/>
          </a:xfrm>
          <a:prstGeom prst="rect">
            <a:avLst/>
          </a:prstGeom>
          <a:noFill/>
        </p:spPr>
        <p:txBody>
          <a:bodyPr wrap="square" lIns="105540" tIns="52770" rIns="105540" bIns="52770" rtlCol="0">
            <a:spAutoFit/>
          </a:bodyPr>
          <a:lstStyle/>
          <a:p>
            <a:pPr algn="just"/>
            <a:r>
              <a:rPr lang="pt-BR" sz="3200" b="1" dirty="0">
                <a:solidFill>
                  <a:srgbClr val="FF0000"/>
                </a:solidFill>
              </a:rPr>
              <a:t>Através do livramento de Ester, pode-se perceber que Deus está conosco e sempre vem ao nosso encontro nos dando a vitória, e nos livrando das garras do diabo.</a:t>
            </a:r>
            <a:endParaRPr lang="pt-BR" sz="3200" dirty="0">
              <a:solidFill>
                <a:srgbClr val="FF0000"/>
              </a:solidFill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D0873C07-AA3D-45C8-A44A-A8D38C9C60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822" y="3477616"/>
            <a:ext cx="3236988" cy="3236988"/>
          </a:xfrm>
          <a:prstGeom prst="rect">
            <a:avLst/>
          </a:prstGeom>
          <a:ln w="76200">
            <a:noFill/>
          </a:ln>
        </p:spPr>
      </p:pic>
    </p:spTree>
    <p:extLst>
      <p:ext uri="{BB962C8B-B14F-4D97-AF65-F5344CB8AC3E}">
        <p14:creationId xmlns:p14="http://schemas.microsoft.com/office/powerpoint/2010/main" val="2392411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" y="0"/>
            <a:ext cx="12241213" cy="694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689588" y="21374"/>
            <a:ext cx="10852633" cy="6913286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pPr algn="ctr"/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23750" y="139634"/>
            <a:ext cx="10585532" cy="1510657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/>
          <a:lstStyle/>
          <a:p>
            <a:r>
              <a:rPr lang="pt-BR" sz="51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ency FB" panose="020B0503020202020204" pitchFamily="34" charset="0"/>
                <a:ea typeface="Adobe Gothic Std B" pitchFamily="34" charset="-128"/>
              </a:rPr>
              <a:t> 3.2.   Não deixe que nada roube sua paz.</a:t>
            </a:r>
          </a:p>
        </p:txBody>
      </p:sp>
      <p:sp>
        <p:nvSpPr>
          <p:cNvPr id="5" name="Retângulo 4"/>
          <p:cNvSpPr/>
          <p:nvPr/>
        </p:nvSpPr>
        <p:spPr>
          <a:xfrm>
            <a:off x="836976" y="1796210"/>
            <a:ext cx="10572306" cy="5006453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r>
              <a:rPr lang="pt-BR" sz="3200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</a:t>
            </a: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r>
              <a:rPr lang="pt-BR" sz="2800" b="1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   </a:t>
            </a: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pPr algn="ctr"/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855246" y="1843068"/>
            <a:ext cx="10552359" cy="1583898"/>
          </a:xfrm>
          <a:prstGeom prst="rect">
            <a:avLst/>
          </a:prstGeom>
          <a:solidFill>
            <a:srgbClr val="85DFFF"/>
          </a:solidFill>
          <a:scene3d>
            <a:camera prst="orthographicFront"/>
            <a:lightRig rig="threePt" dir="t"/>
          </a:scene3d>
          <a:sp3d extrusionH="76200">
            <a:bevelT/>
            <a:bevelB/>
          </a:sp3d>
        </p:spPr>
        <p:txBody>
          <a:bodyPr wrap="square" lIns="105540" tIns="52770" rIns="105540" bIns="52770" rtlCol="0">
            <a:spAutoFit/>
          </a:bodyPr>
          <a:lstStyle/>
          <a:p>
            <a:pPr algn="just"/>
            <a:r>
              <a:rPr lang="pt-BR" sz="3200" b="1" dirty="0"/>
              <a:t>O diabo amofina a família, pois sabe que se em casa está mal não importa o quanto as outras coisas estejam bem, porque a nossa mente não estará em paz.</a:t>
            </a:r>
            <a:endParaRPr lang="pt-BR" sz="32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4608438" y="3330228"/>
            <a:ext cx="6644984" cy="3553668"/>
          </a:xfrm>
          <a:prstGeom prst="rect">
            <a:avLst/>
          </a:prstGeom>
          <a:noFill/>
        </p:spPr>
        <p:txBody>
          <a:bodyPr wrap="square" lIns="105540" tIns="52770" rIns="105540" bIns="52770" rtlCol="0">
            <a:spAutoFit/>
          </a:bodyPr>
          <a:lstStyle/>
          <a:p>
            <a:pPr algn="just"/>
            <a:r>
              <a:rPr lang="pt-BR" sz="3200" b="1" dirty="0">
                <a:solidFill>
                  <a:srgbClr val="FF0000"/>
                </a:solidFill>
              </a:rPr>
              <a:t>Precisamos da armadura de Deus para que possamos enfrentar as lutas e os desafios do nosso  tempo, e nos fortalecermos no Senhor [</a:t>
            </a:r>
            <a:r>
              <a:rPr lang="pt-BR" sz="3200" b="1" dirty="0" err="1">
                <a:solidFill>
                  <a:srgbClr val="FF0000"/>
                </a:solidFill>
              </a:rPr>
              <a:t>Ef</a:t>
            </a:r>
            <a:r>
              <a:rPr lang="pt-BR" sz="3200" b="1" dirty="0">
                <a:solidFill>
                  <a:srgbClr val="FF0000"/>
                </a:solidFill>
              </a:rPr>
              <a:t> 6.10-11] Oremos por nossas </a:t>
            </a:r>
            <a:r>
              <a:rPr lang="pt-BR" sz="3200" b="1" dirty="0" err="1">
                <a:solidFill>
                  <a:srgbClr val="FF0000"/>
                </a:solidFill>
              </a:rPr>
              <a:t>familias</a:t>
            </a:r>
            <a:r>
              <a:rPr lang="pt-BR" sz="3200" b="1" dirty="0">
                <a:solidFill>
                  <a:srgbClr val="FF0000"/>
                </a:solidFill>
              </a:rPr>
              <a:t>, cuidemos dela: é presente de Deus para nossa vidas.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017B7207-09C0-4B37-BD72-47E337AF53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0" y="3474244"/>
            <a:ext cx="3240360" cy="3240360"/>
          </a:xfrm>
          <a:prstGeom prst="rect">
            <a:avLst/>
          </a:prstGeom>
          <a:ln w="762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5928876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" y="0"/>
            <a:ext cx="12241213" cy="694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689588" y="21374"/>
            <a:ext cx="10852633" cy="6913286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pPr algn="ctr"/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23750" y="139634"/>
            <a:ext cx="10585532" cy="1510657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/>
          <a:lstStyle/>
          <a:p>
            <a:r>
              <a:rPr lang="pt-BR" sz="51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ency FB" panose="020B0503020202020204" pitchFamily="34" charset="0"/>
                <a:ea typeface="Adobe Gothic Std B" pitchFamily="34" charset="-128"/>
              </a:rPr>
              <a:t> 3.3.   Sua família espiritual é o alvo</a:t>
            </a:r>
          </a:p>
        </p:txBody>
      </p:sp>
      <p:sp>
        <p:nvSpPr>
          <p:cNvPr id="5" name="Retângulo 4"/>
          <p:cNvSpPr/>
          <p:nvPr/>
        </p:nvSpPr>
        <p:spPr>
          <a:xfrm>
            <a:off x="836976" y="1796210"/>
            <a:ext cx="10572306" cy="5006453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r>
              <a:rPr lang="pt-BR" sz="3200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</a:t>
            </a: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r>
              <a:rPr lang="pt-BR" sz="2800" b="1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   </a:t>
            </a: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pPr algn="ctr"/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008039" y="3834284"/>
            <a:ext cx="5544615" cy="3061226"/>
          </a:xfrm>
          <a:prstGeom prst="rect">
            <a:avLst/>
          </a:prstGeom>
          <a:noFill/>
        </p:spPr>
        <p:txBody>
          <a:bodyPr wrap="square" lIns="105540" tIns="52770" rIns="105540" bIns="52770" rtlCol="0">
            <a:spAutoFit/>
          </a:bodyPr>
          <a:lstStyle/>
          <a:p>
            <a:pPr algn="just"/>
            <a:r>
              <a:rPr lang="pt-BR" sz="3200" b="1" dirty="0">
                <a:solidFill>
                  <a:srgbClr val="FF0000"/>
                </a:solidFill>
              </a:rPr>
              <a:t>Diante das transformações sociais com todas as suas decorrências, a Igreja sem dúvida, é a maior instituição a interceder em favor do modelo convencional de família.</a:t>
            </a:r>
            <a:endParaRPr lang="pt-BR" sz="3200" dirty="0">
              <a:solidFill>
                <a:srgbClr val="FF0000"/>
              </a:solidFill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2306F4DD-B52B-44F6-A5E2-1C210C8CDB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038" y="2442468"/>
            <a:ext cx="4344144" cy="4344144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855246" y="1843068"/>
            <a:ext cx="10552359" cy="2076341"/>
          </a:xfrm>
          <a:prstGeom prst="rect">
            <a:avLst/>
          </a:prstGeom>
          <a:solidFill>
            <a:srgbClr val="85DFFF"/>
          </a:solidFill>
          <a:scene3d>
            <a:camera prst="orthographicFront"/>
            <a:lightRig rig="threePt" dir="t"/>
          </a:scene3d>
          <a:sp3d extrusionH="76200">
            <a:bevelT/>
            <a:bevelB/>
          </a:sp3d>
        </p:spPr>
        <p:txBody>
          <a:bodyPr wrap="square" lIns="105540" tIns="52770" rIns="105540" bIns="52770" rtlCol="0">
            <a:spAutoFit/>
          </a:bodyPr>
          <a:lstStyle/>
          <a:p>
            <a:pPr algn="just"/>
            <a:r>
              <a:rPr lang="pt-BR" sz="3200" b="1" dirty="0"/>
              <a:t>A Bíblia nos descreve com nitidez que nos últimos dias a Igreja enfrentaria a ira de Satanás. Ele sabe que seu tempo está finalizando e seu maior desejo é devastar o povo de Deus [</a:t>
            </a:r>
            <a:r>
              <a:rPr lang="pt-BR" sz="3200" b="1" dirty="0" err="1"/>
              <a:t>Ap</a:t>
            </a:r>
            <a:r>
              <a:rPr lang="pt-BR" sz="3200" b="1" dirty="0"/>
              <a:t> 12.12].</a:t>
            </a:r>
          </a:p>
        </p:txBody>
      </p:sp>
    </p:spTree>
    <p:extLst>
      <p:ext uri="{BB962C8B-B14F-4D97-AF65-F5344CB8AC3E}">
        <p14:creationId xmlns:p14="http://schemas.microsoft.com/office/powerpoint/2010/main" val="10532860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" y="0"/>
            <a:ext cx="12241213" cy="694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689588" y="21374"/>
            <a:ext cx="10852633" cy="6913286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pPr algn="ctr"/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23750" y="139636"/>
            <a:ext cx="10585532" cy="1085877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/>
          <a:lstStyle/>
          <a:p>
            <a:pPr algn="ctr"/>
            <a:r>
              <a:rPr lang="pt-BR" sz="51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ency FB" panose="020B0503020202020204" pitchFamily="34" charset="0"/>
                <a:ea typeface="Adobe Gothic Std B" pitchFamily="34" charset="-128"/>
              </a:rPr>
              <a:t> Conclusão</a:t>
            </a:r>
          </a:p>
        </p:txBody>
      </p:sp>
      <p:sp>
        <p:nvSpPr>
          <p:cNvPr id="5" name="Retângulo 4"/>
          <p:cNvSpPr/>
          <p:nvPr/>
        </p:nvSpPr>
        <p:spPr>
          <a:xfrm>
            <a:off x="836976" y="1344346"/>
            <a:ext cx="10572306" cy="5458317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r>
              <a:rPr lang="pt-BR" sz="3200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</a:t>
            </a: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r>
              <a:rPr lang="pt-BR" sz="2800" b="1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   </a:t>
            </a: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pPr algn="ctr"/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855246" y="2203926"/>
            <a:ext cx="10552359" cy="3430558"/>
          </a:xfrm>
          <a:prstGeom prst="rect">
            <a:avLst/>
          </a:prstGeom>
          <a:solidFill>
            <a:srgbClr val="85DFFF"/>
          </a:solidFill>
          <a:scene3d>
            <a:camera prst="orthographicFront"/>
            <a:lightRig rig="threePt" dir="t"/>
          </a:scene3d>
          <a:sp3d extrusionH="76200">
            <a:bevelT/>
            <a:bevelB/>
          </a:sp3d>
        </p:spPr>
        <p:txBody>
          <a:bodyPr wrap="square" lIns="105540" tIns="52770" rIns="105540" bIns="52770" rtlCol="0">
            <a:spAutoFit/>
          </a:bodyPr>
          <a:lstStyle/>
          <a:p>
            <a:pPr algn="ctr"/>
            <a:r>
              <a:rPr lang="pt-BR" sz="3600" b="1" dirty="0" err="1"/>
              <a:t>Mardoqueu</a:t>
            </a:r>
            <a:r>
              <a:rPr lang="pt-BR" sz="3600" b="1" dirty="0"/>
              <a:t> nos deixou um grande legado. Sua confiança e sua fidelidade a Deus tornaram-se para os cristãos de hoje um grande exemplo: o de se curvar somente a Deus. O cristão que tem a sua confiança em Deus, através de Sua Palavra, também deseja obedecê-lo para ser vitorioso.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5719710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" y="0"/>
            <a:ext cx="12241213" cy="694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689588" y="21374"/>
            <a:ext cx="10852633" cy="6913286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pPr algn="ctr"/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23750" y="139636"/>
            <a:ext cx="10585532" cy="1085877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/>
          <a:lstStyle/>
          <a:p>
            <a:pPr algn="ctr"/>
            <a:r>
              <a:rPr lang="pt-BR" sz="51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ency FB" panose="020B0503020202020204" pitchFamily="34" charset="0"/>
                <a:ea typeface="Adobe Gothic Std B" pitchFamily="34" charset="-128"/>
              </a:rPr>
              <a:t>Próxima Quinta – Lição 07</a:t>
            </a:r>
          </a:p>
        </p:txBody>
      </p:sp>
      <p:sp>
        <p:nvSpPr>
          <p:cNvPr id="5" name="Retângulo 4"/>
          <p:cNvSpPr/>
          <p:nvPr/>
        </p:nvSpPr>
        <p:spPr>
          <a:xfrm>
            <a:off x="836976" y="1343775"/>
            <a:ext cx="10572306" cy="5514845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>
            <a:sp3d extrusionH="57150">
              <a:bevelT w="38100" h="38100" prst="angle"/>
            </a:sp3d>
          </a:bodyPr>
          <a:lstStyle/>
          <a:p>
            <a:r>
              <a:rPr lang="pt-BR" sz="3200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</a:t>
            </a: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3200" b="1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r>
              <a:rPr lang="pt-BR" sz="2800" b="1" dirty="0">
                <a:solidFill>
                  <a:schemeClr val="accent2">
                    <a:lumMod val="75000"/>
                  </a:schemeClr>
                </a:solidFill>
                <a:latin typeface="Agency FB" panose="020B0503020202020204" pitchFamily="34" charset="0"/>
                <a:ea typeface="Adobe Gothic Std B" pitchFamily="34" charset="-128"/>
              </a:rPr>
              <a:t>                                                  </a:t>
            </a:r>
          </a:p>
          <a:p>
            <a:endParaRPr lang="pt-BR" sz="46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rgbClr val="002060"/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endParaRPr lang="pt-BR" sz="2800" dirty="0">
              <a:solidFill>
                <a:schemeClr val="accent2">
                  <a:lumMod val="75000"/>
                </a:schemeClr>
              </a:solidFill>
              <a:latin typeface="Agency FB" panose="020B0503020202020204" pitchFamily="34" charset="0"/>
              <a:ea typeface="Adobe Gothic Std B" pitchFamily="34" charset="-128"/>
            </a:endParaRPr>
          </a:p>
          <a:p>
            <a:pPr algn="ctr"/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836976" y="1386012"/>
            <a:ext cx="10572306" cy="722124"/>
          </a:xfrm>
          <a:prstGeom prst="rect">
            <a:avLst/>
          </a:prstGeom>
          <a:solidFill>
            <a:srgbClr val="6DD9FF"/>
          </a:solidFill>
          <a:scene3d>
            <a:camera prst="orthographicFront"/>
            <a:lightRig rig="threePt" dir="t"/>
          </a:scene3d>
          <a:sp3d extrusionH="76200">
            <a:bevelT/>
            <a:bevelB/>
          </a:sp3d>
        </p:spPr>
        <p:txBody>
          <a:bodyPr wrap="square" lIns="105540" tIns="52770" rIns="105540" bIns="52770" rtlCol="0">
            <a:spAutoFit/>
          </a:bodyPr>
          <a:lstStyle/>
          <a:p>
            <a:pPr algn="ctr"/>
            <a:r>
              <a:rPr lang="pt-BR" sz="4000" b="1" dirty="0"/>
              <a:t>Deus Intervém Através de Suas Ações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xmlns="" id="{14137534-AB4B-4F53-B45D-D97B66BCBF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848" y="2250108"/>
            <a:ext cx="4403726" cy="4403726"/>
          </a:xfrm>
          <a:prstGeom prst="rect">
            <a:avLst/>
          </a:prstGeom>
          <a:ln w="76200">
            <a:solidFill>
              <a:srgbClr val="002060"/>
            </a:solidFill>
          </a:ln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xmlns="" id="{9A82E7B9-5E93-47D1-A6F1-67D7F3A50C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726" y="2250108"/>
            <a:ext cx="3554270" cy="3888432"/>
          </a:xfrm>
          <a:prstGeom prst="rect">
            <a:avLst/>
          </a:prstGeom>
          <a:ln w="76200">
            <a:solidFill>
              <a:srgbClr val="002060"/>
            </a:solidFill>
          </a:ln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xmlns="" id="{A48181C7-87D8-4180-B10C-42F6988275B9}"/>
              </a:ext>
            </a:extLst>
          </p:cNvPr>
          <p:cNvSpPr/>
          <p:nvPr/>
        </p:nvSpPr>
        <p:spPr>
          <a:xfrm>
            <a:off x="6984702" y="6271318"/>
            <a:ext cx="3960440" cy="443286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  <a:bevelB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40" tIns="52770" rIns="105540" bIns="52770" rtlCol="0" anchor="ctr"/>
          <a:lstStyle/>
          <a:p>
            <a:pPr algn="ctr"/>
            <a:r>
              <a:rPr lang="pt-BR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ency FB" panose="020B0503020202020204" pitchFamily="34" charset="0"/>
                <a:ea typeface="Adobe Gothic Std B" pitchFamily="34" charset="-128"/>
              </a:rPr>
              <a:t>Prof. </a:t>
            </a:r>
            <a:r>
              <a:rPr lang="pt-BR" sz="40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ency FB" panose="020B0503020202020204" pitchFamily="34" charset="0"/>
                <a:ea typeface="Adobe Gothic Std B" pitchFamily="34" charset="-128"/>
              </a:rPr>
              <a:t>Pb</a:t>
            </a:r>
            <a:r>
              <a:rPr lang="pt-BR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ency FB" panose="020B0503020202020204" pitchFamily="34" charset="0"/>
                <a:ea typeface="Adobe Gothic Std B" pitchFamily="34" charset="-128"/>
              </a:rPr>
              <a:t> Eudes Viana</a:t>
            </a:r>
          </a:p>
        </p:txBody>
      </p:sp>
    </p:spTree>
    <p:extLst>
      <p:ext uri="{BB962C8B-B14F-4D97-AF65-F5344CB8AC3E}">
        <p14:creationId xmlns:p14="http://schemas.microsoft.com/office/powerpoint/2010/main" val="14041413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12241213" cy="694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2168280" y="5517073"/>
            <a:ext cx="4299196" cy="783679"/>
          </a:xfrm>
          <a:prstGeom prst="rect">
            <a:avLst/>
          </a:prstGeom>
          <a:noFill/>
        </p:spPr>
        <p:txBody>
          <a:bodyPr wrap="none" lIns="105540" tIns="52770" rIns="105540" bIns="52770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pt-BR" sz="4400" b="1">
                <a:solidFill>
                  <a:schemeClr val="bg1"/>
                </a:solidFill>
                <a:latin typeface="Comic Sans MS" panose="030F0702030302020204" pitchFamily="66" charset="0"/>
              </a:rPr>
              <a:t>Deus Abençoe!</a:t>
            </a:r>
            <a:endParaRPr lang="pt-BR" sz="44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553873" y="555920"/>
            <a:ext cx="6382634" cy="814457"/>
          </a:xfrm>
          <a:prstGeom prst="rect">
            <a:avLst/>
          </a:prstGeom>
          <a:noFill/>
        </p:spPr>
        <p:txBody>
          <a:bodyPr wrap="none" lIns="105540" tIns="52770" rIns="105540" bIns="52770" rtlCol="0">
            <a:spAutoFit/>
          </a:bodyPr>
          <a:lstStyle/>
          <a:p>
            <a:r>
              <a:rPr lang="pt-BR" sz="4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www.ebdbetel.com.br</a:t>
            </a:r>
          </a:p>
        </p:txBody>
      </p:sp>
    </p:spTree>
    <p:extLst>
      <p:ext uri="{BB962C8B-B14F-4D97-AF65-F5344CB8AC3E}">
        <p14:creationId xmlns:p14="http://schemas.microsoft.com/office/powerpoint/2010/main" val="16252185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68787</TotalTime>
  <Words>1321</Words>
  <Application>Microsoft Office PowerPoint</Application>
  <PresentationFormat>Personalizar</PresentationFormat>
  <Paragraphs>343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5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EDER</dc:creator>
  <cp:lastModifiedBy>Soley</cp:lastModifiedBy>
  <cp:revision>4392</cp:revision>
  <dcterms:created xsi:type="dcterms:W3CDTF">2016-06-29T17:12:54Z</dcterms:created>
  <dcterms:modified xsi:type="dcterms:W3CDTF">2021-02-02T13:24:11Z</dcterms:modified>
</cp:coreProperties>
</file>