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</p:sldIdLst>
  <p:sldSz cx="12601575" cy="7921625"/>
  <p:notesSz cx="6858000" cy="9144000"/>
  <p:defaultTextStyle>
    <a:defPPr>
      <a:defRPr lang="pt-BR"/>
    </a:defPPr>
    <a:lvl1pPr marL="0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70403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40805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711208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81611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52014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422416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92819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63222" algn="l" defTabSz="114080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3300"/>
    <a:srgbClr val="3366FF"/>
    <a:srgbClr val="244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020" y="-96"/>
      </p:cViewPr>
      <p:guideLst>
        <p:guide orient="horz" pos="2496"/>
        <p:guide pos="39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69781-5331-4896-AFFB-760183247B99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01675" y="685800"/>
            <a:ext cx="5454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888AA-89F5-4806-B52C-B22742E3D14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068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01675" y="685800"/>
            <a:ext cx="545465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888AA-89F5-4806-B52C-B22742E3D14D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01675" y="685800"/>
            <a:ext cx="545465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888AA-89F5-4806-B52C-B22742E3D14D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45119" y="2460841"/>
            <a:ext cx="10711340" cy="169801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90238" y="4488930"/>
            <a:ext cx="8821102" cy="202441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0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0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11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81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52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22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92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63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5437" y="5090388"/>
            <a:ext cx="10711340" cy="1573323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95437" y="3357525"/>
            <a:ext cx="10711340" cy="173285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040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4080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112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816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520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4224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928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56322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30079" y="1848383"/>
            <a:ext cx="5565696" cy="5227906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05800" y="1848383"/>
            <a:ext cx="5565696" cy="5227906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080" y="1773201"/>
            <a:ext cx="5567884" cy="738984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0403" indent="0">
              <a:buNone/>
              <a:defRPr sz="2500" b="1"/>
            </a:lvl2pPr>
            <a:lvl3pPr marL="1140805" indent="0">
              <a:buNone/>
              <a:defRPr sz="2200" b="1"/>
            </a:lvl3pPr>
            <a:lvl4pPr marL="1711208" indent="0">
              <a:buNone/>
              <a:defRPr sz="2000" b="1"/>
            </a:lvl4pPr>
            <a:lvl5pPr marL="2281611" indent="0">
              <a:buNone/>
              <a:defRPr sz="2000" b="1"/>
            </a:lvl5pPr>
            <a:lvl6pPr marL="2852014" indent="0">
              <a:buNone/>
              <a:defRPr sz="2000" b="1"/>
            </a:lvl6pPr>
            <a:lvl7pPr marL="3422416" indent="0">
              <a:buNone/>
              <a:defRPr sz="2000" b="1"/>
            </a:lvl7pPr>
            <a:lvl8pPr marL="3992819" indent="0">
              <a:buNone/>
              <a:defRPr sz="2000" b="1"/>
            </a:lvl8pPr>
            <a:lvl9pPr marL="4563222" indent="0">
              <a:buNone/>
              <a:defRPr sz="20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080" y="2512190"/>
            <a:ext cx="5567884" cy="456410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401427" y="1773201"/>
            <a:ext cx="5570070" cy="738984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0403" indent="0">
              <a:buNone/>
              <a:defRPr sz="2500" b="1"/>
            </a:lvl2pPr>
            <a:lvl3pPr marL="1140805" indent="0">
              <a:buNone/>
              <a:defRPr sz="2200" b="1"/>
            </a:lvl3pPr>
            <a:lvl4pPr marL="1711208" indent="0">
              <a:buNone/>
              <a:defRPr sz="2000" b="1"/>
            </a:lvl4pPr>
            <a:lvl5pPr marL="2281611" indent="0">
              <a:buNone/>
              <a:defRPr sz="2000" b="1"/>
            </a:lvl5pPr>
            <a:lvl6pPr marL="2852014" indent="0">
              <a:buNone/>
              <a:defRPr sz="2000" b="1"/>
            </a:lvl6pPr>
            <a:lvl7pPr marL="3422416" indent="0">
              <a:buNone/>
              <a:defRPr sz="2000" b="1"/>
            </a:lvl7pPr>
            <a:lvl8pPr marL="3992819" indent="0">
              <a:buNone/>
              <a:defRPr sz="2000" b="1"/>
            </a:lvl8pPr>
            <a:lvl9pPr marL="4563222" indent="0">
              <a:buNone/>
              <a:defRPr sz="20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401427" y="2512190"/>
            <a:ext cx="5570070" cy="456410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079" y="315407"/>
            <a:ext cx="4145832" cy="134227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26866" y="315401"/>
            <a:ext cx="7044630" cy="6760888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079" y="1657680"/>
            <a:ext cx="4145832" cy="5418614"/>
          </a:xfrm>
        </p:spPr>
        <p:txBody>
          <a:bodyPr/>
          <a:lstStyle>
            <a:lvl1pPr marL="0" indent="0">
              <a:buNone/>
              <a:defRPr sz="1700"/>
            </a:lvl1pPr>
            <a:lvl2pPr marL="570403" indent="0">
              <a:buNone/>
              <a:defRPr sz="1500"/>
            </a:lvl2pPr>
            <a:lvl3pPr marL="1140805" indent="0">
              <a:buNone/>
              <a:defRPr sz="1200"/>
            </a:lvl3pPr>
            <a:lvl4pPr marL="1711208" indent="0">
              <a:buNone/>
              <a:defRPr sz="1100"/>
            </a:lvl4pPr>
            <a:lvl5pPr marL="2281611" indent="0">
              <a:buNone/>
              <a:defRPr sz="1100"/>
            </a:lvl5pPr>
            <a:lvl6pPr marL="2852014" indent="0">
              <a:buNone/>
              <a:defRPr sz="1100"/>
            </a:lvl6pPr>
            <a:lvl7pPr marL="3422416" indent="0">
              <a:buNone/>
              <a:defRPr sz="1100"/>
            </a:lvl7pPr>
            <a:lvl8pPr marL="3992819" indent="0">
              <a:buNone/>
              <a:defRPr sz="1100"/>
            </a:lvl8pPr>
            <a:lvl9pPr marL="4563222" indent="0">
              <a:buNone/>
              <a:defRPr sz="11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0008" y="5545143"/>
            <a:ext cx="7560945" cy="65463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470008" y="707821"/>
            <a:ext cx="7560945" cy="4752975"/>
          </a:xfrm>
        </p:spPr>
        <p:txBody>
          <a:bodyPr/>
          <a:lstStyle>
            <a:lvl1pPr marL="0" indent="0">
              <a:buNone/>
              <a:defRPr sz="4000"/>
            </a:lvl1pPr>
            <a:lvl2pPr marL="570403" indent="0">
              <a:buNone/>
              <a:defRPr sz="3500"/>
            </a:lvl2pPr>
            <a:lvl3pPr marL="1140805" indent="0">
              <a:buNone/>
              <a:defRPr sz="3000"/>
            </a:lvl3pPr>
            <a:lvl4pPr marL="1711208" indent="0">
              <a:buNone/>
              <a:defRPr sz="2500"/>
            </a:lvl4pPr>
            <a:lvl5pPr marL="2281611" indent="0">
              <a:buNone/>
              <a:defRPr sz="2500"/>
            </a:lvl5pPr>
            <a:lvl6pPr marL="2852014" indent="0">
              <a:buNone/>
              <a:defRPr sz="2500"/>
            </a:lvl6pPr>
            <a:lvl7pPr marL="3422416" indent="0">
              <a:buNone/>
              <a:defRPr sz="2500"/>
            </a:lvl7pPr>
            <a:lvl8pPr marL="3992819" indent="0">
              <a:buNone/>
              <a:defRPr sz="2500"/>
            </a:lvl8pPr>
            <a:lvl9pPr marL="4563222" indent="0">
              <a:buNone/>
              <a:defRPr sz="2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470008" y="6199781"/>
            <a:ext cx="7560945" cy="929692"/>
          </a:xfrm>
        </p:spPr>
        <p:txBody>
          <a:bodyPr/>
          <a:lstStyle>
            <a:lvl1pPr marL="0" indent="0">
              <a:buNone/>
              <a:defRPr sz="1700"/>
            </a:lvl1pPr>
            <a:lvl2pPr marL="570403" indent="0">
              <a:buNone/>
              <a:defRPr sz="1500"/>
            </a:lvl2pPr>
            <a:lvl3pPr marL="1140805" indent="0">
              <a:buNone/>
              <a:defRPr sz="1200"/>
            </a:lvl3pPr>
            <a:lvl4pPr marL="1711208" indent="0">
              <a:buNone/>
              <a:defRPr sz="1100"/>
            </a:lvl4pPr>
            <a:lvl5pPr marL="2281611" indent="0">
              <a:buNone/>
              <a:defRPr sz="1100"/>
            </a:lvl5pPr>
            <a:lvl6pPr marL="2852014" indent="0">
              <a:buNone/>
              <a:defRPr sz="1100"/>
            </a:lvl6pPr>
            <a:lvl7pPr marL="3422416" indent="0">
              <a:buNone/>
              <a:defRPr sz="1100"/>
            </a:lvl7pPr>
            <a:lvl8pPr marL="3992819" indent="0">
              <a:buNone/>
              <a:defRPr sz="1100"/>
            </a:lvl8pPr>
            <a:lvl9pPr marL="4563222" indent="0">
              <a:buNone/>
              <a:defRPr sz="11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36144" y="317236"/>
            <a:ext cx="2835354" cy="675905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30090" y="317236"/>
            <a:ext cx="8296037" cy="675905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30080" y="317238"/>
            <a:ext cx="11341418" cy="1320271"/>
          </a:xfrm>
          <a:prstGeom prst="rect">
            <a:avLst/>
          </a:prstGeom>
        </p:spPr>
        <p:txBody>
          <a:bodyPr vert="horz" lIns="114081" tIns="57040" rIns="114081" bIns="5704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080" y="1848383"/>
            <a:ext cx="11341418" cy="5227906"/>
          </a:xfrm>
          <a:prstGeom prst="rect">
            <a:avLst/>
          </a:prstGeom>
        </p:spPr>
        <p:txBody>
          <a:bodyPr vert="horz" lIns="114081" tIns="57040" rIns="114081" bIns="5704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30090" y="7342183"/>
            <a:ext cx="2940367" cy="421753"/>
          </a:xfrm>
          <a:prstGeom prst="rect">
            <a:avLst/>
          </a:prstGeom>
        </p:spPr>
        <p:txBody>
          <a:bodyPr vert="horz" lIns="114081" tIns="57040" rIns="114081" bIns="5704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27/01/2021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305549" y="7342183"/>
            <a:ext cx="3990499" cy="421753"/>
          </a:xfrm>
          <a:prstGeom prst="rect">
            <a:avLst/>
          </a:prstGeom>
        </p:spPr>
        <p:txBody>
          <a:bodyPr vert="horz" lIns="114081" tIns="57040" rIns="114081" bIns="5704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031139" y="7342183"/>
            <a:ext cx="2940367" cy="421753"/>
          </a:xfrm>
          <a:prstGeom prst="rect">
            <a:avLst/>
          </a:prstGeom>
        </p:spPr>
        <p:txBody>
          <a:bodyPr vert="horz" lIns="114081" tIns="57040" rIns="114081" bIns="5704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40805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7802" indent="-427802" algn="l" defTabSz="1140805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26904" indent="-356502" algn="l" defTabSz="1140805" rtl="0" eaLnBrk="1" latinLnBrk="0" hangingPunct="1">
        <a:spcBef>
          <a:spcPct val="20000"/>
        </a:spcBef>
        <a:buFont typeface="Arial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26007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996410" indent="-285201" algn="l" defTabSz="1140805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6812" indent="-285201" algn="l" defTabSz="1140805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37215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07618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78020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48423" indent="-285201" algn="l" defTabSz="11408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70403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805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1208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81611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52014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422416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92819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563222" algn="l" defTabSz="11408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rgaminho horizontal 4"/>
          <p:cNvSpPr/>
          <p:nvPr/>
        </p:nvSpPr>
        <p:spPr>
          <a:xfrm>
            <a:off x="11" y="0"/>
            <a:ext cx="12601575" cy="1778097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EBD </a:t>
            </a:r>
            <a:r>
              <a:rPr lang="pt-BR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Betel</a:t>
            </a:r>
            <a:r>
              <a:rPr lang="pt-BR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Nação Madureira</a:t>
            </a:r>
            <a:endParaRPr lang="pt-BR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Pentágono 6"/>
          <p:cNvSpPr/>
          <p:nvPr/>
        </p:nvSpPr>
        <p:spPr>
          <a:xfrm>
            <a:off x="252116" y="2079165"/>
            <a:ext cx="7587210" cy="5193353"/>
          </a:xfrm>
          <a:prstGeom prst="homePlate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324123" y="2736676"/>
            <a:ext cx="568617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Revista </a:t>
            </a:r>
            <a:r>
              <a:rPr lang="pt-BR" sz="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Betel</a:t>
            </a:r>
            <a:r>
              <a:rPr lang="pt-B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Dominical</a:t>
            </a:r>
          </a:p>
          <a:p>
            <a:pPr algn="ctr"/>
            <a:r>
              <a:rPr lang="pt-B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1º Trimestre de 2021</a:t>
            </a:r>
          </a:p>
          <a:p>
            <a:pPr algn="ctr"/>
            <a:endParaRPr lang="pt-BR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Tema:</a:t>
            </a:r>
          </a:p>
          <a:p>
            <a:pPr algn="ctr"/>
            <a:r>
              <a:rPr lang="pt-B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</a:t>
            </a:r>
          </a:p>
          <a:p>
            <a:pPr algn="ct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soberania e o poder de Deus</a:t>
            </a:r>
          </a:p>
          <a:p>
            <a:pPr algn="ct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Na preservação do Seu povo.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210" y="2213816"/>
            <a:ext cx="3077054" cy="47107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Lição 05 – O bem contra o mal: conflitos na caminhada</a:t>
            </a:r>
            <a:endParaRPr lang="pt-B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D:\ARQUIVOS DO USUARIO\Soley\Desktop\EBD\morals-300x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35" y="2088604"/>
            <a:ext cx="639431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Texto Áureo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64483" y="2455502"/>
            <a:ext cx="8334432" cy="3970318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3600" b="1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“Então disse </a:t>
            </a:r>
            <a:r>
              <a:rPr lang="pt-B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que tornassem a dizer a Ester: Não imagines, em teu ânimo, que escaparás na cassa do rei, mais do que todos os outros judeus.”</a:t>
            </a:r>
          </a:p>
          <a:p>
            <a:endParaRPr lang="pt-BR" sz="3600" dirty="0"/>
          </a:p>
        </p:txBody>
      </p:sp>
      <p:sp>
        <p:nvSpPr>
          <p:cNvPr id="9" name="Texto Explicativo 1 8"/>
          <p:cNvSpPr/>
          <p:nvPr/>
        </p:nvSpPr>
        <p:spPr>
          <a:xfrm>
            <a:off x="3564484" y="2448644"/>
            <a:ext cx="8352928" cy="3977176"/>
          </a:xfrm>
          <a:prstGeom prst="borderCallout1">
            <a:avLst>
              <a:gd name="adj1" fmla="val 31794"/>
              <a:gd name="adj2" fmla="val -585"/>
              <a:gd name="adj3" fmla="val 63864"/>
              <a:gd name="adj4" fmla="val -16849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68139" y="5184948"/>
            <a:ext cx="2376264" cy="58477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4.13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Verdade Aplicada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6468" y="3240732"/>
            <a:ext cx="7326320" cy="2646878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Aqueles que cumprem os mandamentos de Deus e fazem a Sua vontade alegram o coração do Pai.</a:t>
            </a:r>
          </a:p>
          <a:p>
            <a:endParaRPr lang="pt-BR" dirty="0"/>
          </a:p>
        </p:txBody>
      </p:sp>
      <p:sp>
        <p:nvSpPr>
          <p:cNvPr id="9" name="Texto Explicativo 1 8"/>
          <p:cNvSpPr/>
          <p:nvPr/>
        </p:nvSpPr>
        <p:spPr>
          <a:xfrm>
            <a:off x="366468" y="3240732"/>
            <a:ext cx="7326320" cy="2646878"/>
          </a:xfrm>
          <a:prstGeom prst="borderCallout1">
            <a:avLst>
              <a:gd name="adj1" fmla="val 102408"/>
              <a:gd name="adj2" fmla="val 45256"/>
              <a:gd name="adj3" fmla="val 101570"/>
              <a:gd name="adj4" fmla="val 44746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verdade aplic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859" y="2553556"/>
            <a:ext cx="3960440" cy="2991432"/>
          </a:xfrm>
          <a:prstGeom prst="rect">
            <a:avLst/>
          </a:prstGeom>
          <a:ln w="76200">
            <a:noFill/>
          </a:ln>
        </p:spPr>
      </p:pic>
      <p:sp>
        <p:nvSpPr>
          <p:cNvPr id="12" name="CaixaDeTexto 11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Objetivos da Lição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6479" y="2754674"/>
            <a:ext cx="11868639" cy="3416320"/>
          </a:xfrm>
          <a:prstGeom prst="rect">
            <a:avLst/>
          </a:prstGeom>
          <a:solidFill>
            <a:schemeClr val="bg1">
              <a:alpha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Apresentar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conflito entre o bem e o mal.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Ensinar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sobre o perigo de confiar em pessoas erradas.</a:t>
            </a:r>
          </a:p>
          <a:p>
            <a:pPr marL="514350" indent="-514350">
              <a:buFont typeface="+mj-lt"/>
              <a:buAutoNum type="arabicPeriod"/>
            </a:pPr>
            <a:endPara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Reafirmar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 só Deus é o Senhor.</a:t>
            </a: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853367"/>
            <a:ext cx="12601575" cy="606826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19942" y="1847601"/>
            <a:ext cx="12161692" cy="5893921"/>
          </a:xfrm>
          <a:prstGeom prst="rect">
            <a:avLst/>
          </a:prstGeom>
          <a:solidFill>
            <a:schemeClr val="bg1">
              <a:alpha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pt-BR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3.8 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– E </a:t>
            </a:r>
            <a:r>
              <a:rPr lang="pt-BR" sz="2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Hamã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disse ao rei </a:t>
            </a:r>
            <a:r>
              <a:rPr lang="pt-BR" sz="2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Assuero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Existe espalhado e dividido entre os povos, em todas as províncias do teu reino, um povo cuja leis são diferentes das leis de todos os povos e que não cumpre as leis do rei; pelo que não convém ao rei deixá-lo ficar.</a:t>
            </a:r>
          </a:p>
          <a:p>
            <a:pPr marL="514350" indent="-514350" algn="just"/>
            <a:r>
              <a:rPr lang="pt-BR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3.9 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– Se bem parecer ao rei, escreva-se que os matem; e eu porei nas mãos dos que fizerem a obra dez mil talentos de prata, para que entrem nos tesouros do rei.</a:t>
            </a:r>
          </a:p>
          <a:p>
            <a:pPr marL="514350" indent="-514350" algn="just"/>
            <a:r>
              <a:rPr lang="pt-BR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3.10 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– Então tirou o rei o anel da sua mão e o deu a </a:t>
            </a:r>
            <a:r>
              <a:rPr lang="pt-BR" sz="2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Hamã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filho de </a:t>
            </a:r>
            <a:r>
              <a:rPr lang="pt-BR" sz="2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Hamedata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pt-BR" sz="2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agagita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adversário dos judeus.</a:t>
            </a:r>
          </a:p>
          <a:p>
            <a:pPr marL="514350" indent="-514350" algn="just"/>
            <a:r>
              <a:rPr lang="pt-BR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Ester 3.11 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– E disse o rei a </a:t>
            </a:r>
            <a:r>
              <a:rPr lang="pt-BR" sz="2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Hamã</a:t>
            </a:r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Essa prata te é dada, como também esse povo, para fazeres dele o que bem parecer aos teus olhos.</a:t>
            </a:r>
          </a:p>
        </p:txBody>
      </p:sp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Textos de Referência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Motivo de Oração: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Adoraç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188" y="1853369"/>
            <a:ext cx="12305139" cy="59954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CaixaDeTexto 8"/>
          <p:cNvSpPr txBox="1"/>
          <p:nvPr/>
        </p:nvSpPr>
        <p:spPr>
          <a:xfrm>
            <a:off x="6004276" y="1928630"/>
            <a:ext cx="6152608" cy="193899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Ore para possamos sempre fugir da aparência do mal.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2115" y="7345188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Introdução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52115" y="2630403"/>
            <a:ext cx="12082832" cy="3170099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livro de Ester narra um enfrentamento: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um homem mau, acusa injustamente, persegue, mente e difama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Mardoqueu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o seu povo. Entretanto, veremos mais uma vez que o bem sempre triunfa sobre o mal.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 O conflito.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96435" y="2160612"/>
            <a:ext cx="12082832" cy="440120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tinha consciência de que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jamais se curvaria diante dele, pois sua firmeza demonstrava o seu temor e a sua fé em Deus. Agora, para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era questão de honra a morte não só de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mas também de “todos os judeus, desde o moço até ao velho, crianças e mulheres [Et 3.13].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1.1 A luta contra o mal.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80107" y="1872580"/>
            <a:ext cx="11737304" cy="440120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Punir apenas a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não lhe daria suficiente alegria. Ele determinou acabar com todos os judeus que se achavam dentro do gigantesco reino persa. Sem dúvida, estava sendo induzido pelo príncipe das trevas, a quem Paulo menciona, cuja intenção é e sempre foi destruir o povo de Deus.</a:t>
            </a:r>
          </a:p>
        </p:txBody>
      </p:sp>
      <p:sp>
        <p:nvSpPr>
          <p:cNvPr id="7" name="CaixaDeTexto 6"/>
          <p:cNvSpPr txBox="1"/>
          <p:nvPr/>
        </p:nvSpPr>
        <p:spPr>
          <a:xfrm rot="5400000">
            <a:off x="10565703" y="4824908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1.2 Não devemos nos </a:t>
            </a:r>
            <a:r>
              <a:rPr lang="pt-BR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prostar</a:t>
            </a:r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diante do opressor.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96435" y="2047368"/>
            <a:ext cx="12082832" cy="378565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usado pelo diabo, diz ao rei: “Existe espalhado e dividido entre os povos, em todas as províncias do teu reino, um povo cujas leis são diferentes das de todos os povos e que não cumpre as leis do rei; pelo que não convém ao rei deixá-lo ficar” [Et 3.8].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1.3 O perigo de confiar em pessoas erradas.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160612"/>
            <a:ext cx="12156960" cy="5016758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confiança de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Assuero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em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era tal que não lhe perguntou mais nada simplesmente tirou o anel de sua mão e o deu a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dizendo que ficasse com a prata e fizesse com o povo o que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chasse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mais cômodo [Et 3.11].</a:t>
            </a:r>
          </a:p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Devemos pedir a Deus que os nossos líderes não ajam por suas atitudes, o nome do Senhor seja glorificado [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Mt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5.16].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 A loucura de </a:t>
            </a:r>
            <a:r>
              <a:rPr lang="pt-BR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90455" y="2088604"/>
            <a:ext cx="12156960" cy="378565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estava sob uma possessão demoníaca. Ele queria ser cultuado semelhante a um deus . Seu prazer era ver todos se prostrando e se inclinando perante ele [Et 3.2].</a:t>
            </a:r>
          </a:p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Há pessoas que esquecem ou ignoram que Deus não divide a Sua glória com ninguém [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42.8].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70605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2.1 </a:t>
            </a:r>
            <a:r>
              <a:rPr lang="pt-BR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não era guiado pela vista e sim pela fé.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088604"/>
            <a:ext cx="12156960" cy="440120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tinha aprendido que Deus ouve nossas orações se achegarmos diante dele com fé.</a:t>
            </a:r>
          </a:p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Ele passou por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sítuações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nas quais precisou se manter firme, sem abdicar da fé, mesmo quando parecia que havia sido nocauteado pelo inimigo.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2.2 A verdadeira paz só encontramos em </a:t>
            </a:r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Jesus</a:t>
            </a:r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52115" y="1800572"/>
            <a:ext cx="12156960" cy="5632311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Um homem perverso como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não pode contemplar coisas boas, pois em seu coração só há maldade e engano.</a:t>
            </a:r>
          </a:p>
          <a:p>
            <a:pPr algn="ctr"/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poderia ter tudo, só não tinha o mais importante: a paz Os ímpios não têm paz [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48.22], enquanto o justo desfruta de plena paz por amar a Palavra de Deus [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Sl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119.22]. Só em Jesus, podemos encontrar a verdadeira paz, pois Ele é o Príncipe da Paz 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2.3 Sem Deus, o poder conquistado </a:t>
            </a:r>
            <a:r>
              <a:rPr lang="pt-BR" sz="4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é </a:t>
            </a:r>
            <a:r>
              <a:rPr lang="pt-BR" sz="4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inútil</a:t>
            </a:r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160612"/>
            <a:ext cx="12156960" cy="5016758"/>
          </a:xfrm>
          <a:prstGeom prst="rect">
            <a:avLst/>
          </a:prstGeom>
          <a:solidFill>
            <a:srgbClr val="FFFFFF">
              <a:alpha val="60000"/>
            </a:srgb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Para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não bastava ter sido nomeado por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Assuero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para ocupar o cargo de primeiro ministro [Et 3.1 NTLH].</a:t>
            </a:r>
          </a:p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Quando a ambição se excede, ela é transformada em arrogância. O orgulho é uma coisa horrível, pois os que cultivavam esse sentimento pensam estar acima de tudo e de todos.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 Uma presença que nos guia.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376636"/>
            <a:ext cx="12156960" cy="3785652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Quando somos resgatados por Deus nos tornamos seus filhos e herdeiros de Suas promessas.</a:t>
            </a:r>
          </a:p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Precisamos analisar o tempo todo como estamos vivendo como templo do Espírito Santo, para que não vivamos de forma irreverente.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3.1 Não devemos nos acomodar.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307" y="2112406"/>
            <a:ext cx="12156960" cy="5016758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sabia o tamanho do ódio de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Hamã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por todos os judeus, por isso ele mandou o eunuco do rei dizer a Ester: “Não imagines, em teu ânimo, que escaparás na casa do rei, mas do que todos os outros judeus” [Et 4.13]. </a:t>
            </a: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Mardoqueu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ainda a faz saber: “Quem sabe se para tal tempo como este chegaste a este reino?” [Et 4.14].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3.2 Devemos ser mensageiros de benção para alguém.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22318" y="2194867"/>
            <a:ext cx="12156960" cy="5078313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Quando Deus convocou a Abraão disse-lhe: “E far-te-ei uma grande nação , e abençoar-te-ei, e engrandecerei o teu nome e tu serás uma </a:t>
            </a:r>
            <a:r>
              <a:rPr lang="pt-B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bÊnção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.” [</a:t>
            </a:r>
            <a:r>
              <a:rPr lang="pt-B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Gn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12.2]. Assim como Abraão, onde quer que você se encontre tenha a certeza de que Deus o colocou neste lugar para auxiliar alguém.</a:t>
            </a:r>
          </a:p>
          <a:p>
            <a:pPr algn="ctr"/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Assim como Ele colocou Ester no palácio para abençoar o seu povo. É momento de se produzir frutos dignos [</a:t>
            </a:r>
            <a:r>
              <a:rPr lang="pt-B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Mt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3.8].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3.3 Devemos causar boa impressão.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80107" y="2072917"/>
            <a:ext cx="12156960" cy="5386090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 que é ser uma bênção? Qual é o caráter de vida de um indivíduo abençoado? O caráter de Ester era dotado das seguintes virtudes: discrição, obediência, amizade, solidez, submissão, lealdade e humildade.</a:t>
            </a:r>
          </a:p>
          <a:p>
            <a:pPr algn="ctr"/>
            <a:r>
              <a:rPr lang="pt-B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Olhe para suas atitudes e reflita se têm sido agradáveis a ponto de causar boa impressão nas pessoas que o cercam ou têm servido de escândalo para muitos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08099" y="7387579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fundo-pergaminho-png-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2115" y="1848497"/>
            <a:ext cx="12097344" cy="60731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Pergaminho horizontal 3"/>
          <p:cNvSpPr/>
          <p:nvPr/>
        </p:nvSpPr>
        <p:spPr>
          <a:xfrm>
            <a:off x="11" y="5"/>
            <a:ext cx="12601575" cy="1702832"/>
          </a:xfrm>
          <a:prstGeom prst="horizontalScroll">
            <a:avLst/>
          </a:prstGeom>
          <a:solidFill>
            <a:schemeClr val="bg1">
              <a:alpha val="60000"/>
            </a:schemeClr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Conclusão</a:t>
            </a:r>
            <a:endParaRPr lang="pt-B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" y="1731124"/>
            <a:ext cx="12601575" cy="6218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044203" y="3024708"/>
            <a:ext cx="10297144" cy="353943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Diante da guerra entre o bem e o mal, temos um Deus que intercede por nós; fazendo com que descansemos em Seus braços. E, mesmo que apareçam obstáculos e conflitos em nossa caminhada, o </a:t>
            </a:r>
            <a:r>
              <a:rPr lang="pt-BR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Senhor estará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conosco; fazendo-nos mais que vencedores [</a:t>
            </a:r>
            <a:r>
              <a:rPr lang="pt-B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Rm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8.37].</a:t>
            </a:r>
          </a:p>
          <a:p>
            <a:pPr algn="just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                         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44203" y="6985148"/>
            <a:ext cx="3393878" cy="461665"/>
          </a:xfrm>
          <a:prstGeom prst="rect">
            <a:avLst/>
          </a:prstGeom>
          <a:solidFill>
            <a:schemeClr val="bg1">
              <a:alpha val="6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www.ebdbetel.com.br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3162</TotalTime>
  <Words>1253</Words>
  <Application>Microsoft Office PowerPoint</Application>
  <PresentationFormat>Personalizar</PresentationFormat>
  <Paragraphs>87</Paragraphs>
  <Slides>21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Casa</dc:creator>
  <cp:lastModifiedBy>Soley</cp:lastModifiedBy>
  <cp:revision>229</cp:revision>
  <dcterms:created xsi:type="dcterms:W3CDTF">2019-01-15T11:25:08Z</dcterms:created>
  <dcterms:modified xsi:type="dcterms:W3CDTF">2021-01-27T11:51:57Z</dcterms:modified>
</cp:coreProperties>
</file>