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6" r:id="rId21"/>
    <p:sldId id="277" r:id="rId22"/>
  </p:sldIdLst>
  <p:sldSz cx="12601575" cy="7921625"/>
  <p:notesSz cx="6858000" cy="9144000"/>
  <p:defaultTextStyle>
    <a:defPPr>
      <a:defRPr lang="pt-BR"/>
    </a:defPPr>
    <a:lvl1pPr marL="0" algn="l" defTabSz="114080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70403" algn="l" defTabSz="114080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140805" algn="l" defTabSz="114080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711208" algn="l" defTabSz="114080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281611" algn="l" defTabSz="114080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852014" algn="l" defTabSz="114080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422416" algn="l" defTabSz="114080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992819" algn="l" defTabSz="114080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563222" algn="l" defTabSz="114080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96">
          <p15:clr>
            <a:srgbClr val="A4A3A4"/>
          </p15:clr>
        </p15:guide>
        <p15:guide id="2" pos="397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  <a:srgbClr val="FF3300"/>
    <a:srgbClr val="3366FF"/>
    <a:srgbClr val="2445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080" y="84"/>
      </p:cViewPr>
      <p:guideLst>
        <p:guide orient="horz" pos="2496"/>
        <p:guide pos="397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469781-5331-4896-AFFB-760183247B99}" type="datetimeFigureOut">
              <a:rPr lang="pt-BR" smtClean="0"/>
              <a:pPr/>
              <a:t>20/01/2021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701675" y="685800"/>
            <a:ext cx="5454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B888AA-89F5-4806-B52C-B22742E3D14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6068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701675" y="685800"/>
            <a:ext cx="545465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B888AA-89F5-4806-B52C-B22742E3D14D}" type="slidenum">
              <a:rPr lang="pt-BR" smtClean="0"/>
              <a:pPr/>
              <a:t>8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701675" y="685800"/>
            <a:ext cx="545465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B888AA-89F5-4806-B52C-B22742E3D14D}" type="slidenum">
              <a:rPr lang="pt-BR" smtClean="0"/>
              <a:pPr/>
              <a:t>15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45119" y="2460841"/>
            <a:ext cx="10711340" cy="169801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90238" y="4488930"/>
            <a:ext cx="8821102" cy="202441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704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40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112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816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8520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4224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9928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5632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20/01/2021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20/01/2021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95437" y="5090388"/>
            <a:ext cx="10711340" cy="1573323"/>
          </a:xfrm>
        </p:spPr>
        <p:txBody>
          <a:bodyPr anchor="t"/>
          <a:lstStyle>
            <a:lvl1pPr algn="l">
              <a:defRPr sz="5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95437" y="3357525"/>
            <a:ext cx="10711340" cy="1732855"/>
          </a:xfrm>
        </p:spPr>
        <p:txBody>
          <a:bodyPr anchor="b"/>
          <a:lstStyle>
            <a:lvl1pPr marL="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1pPr>
            <a:lvl2pPr marL="570403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14080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marL="171120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28161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85201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42241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992819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56322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20/01/2021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30079" y="1848383"/>
            <a:ext cx="5565696" cy="5227906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405800" y="1848383"/>
            <a:ext cx="5565696" cy="5227906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20/01/2021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080" y="1773201"/>
            <a:ext cx="5567884" cy="738984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0403" indent="0">
              <a:buNone/>
              <a:defRPr sz="2500" b="1"/>
            </a:lvl2pPr>
            <a:lvl3pPr marL="1140805" indent="0">
              <a:buNone/>
              <a:defRPr sz="2200" b="1"/>
            </a:lvl3pPr>
            <a:lvl4pPr marL="1711208" indent="0">
              <a:buNone/>
              <a:defRPr sz="2000" b="1"/>
            </a:lvl4pPr>
            <a:lvl5pPr marL="2281611" indent="0">
              <a:buNone/>
              <a:defRPr sz="2000" b="1"/>
            </a:lvl5pPr>
            <a:lvl6pPr marL="2852014" indent="0">
              <a:buNone/>
              <a:defRPr sz="2000" b="1"/>
            </a:lvl6pPr>
            <a:lvl7pPr marL="3422416" indent="0">
              <a:buNone/>
              <a:defRPr sz="2000" b="1"/>
            </a:lvl7pPr>
            <a:lvl8pPr marL="3992819" indent="0">
              <a:buNone/>
              <a:defRPr sz="2000" b="1"/>
            </a:lvl8pPr>
            <a:lvl9pPr marL="4563222" indent="0">
              <a:buNone/>
              <a:defRPr sz="20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080" y="2512190"/>
            <a:ext cx="5567884" cy="4564103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401427" y="1773201"/>
            <a:ext cx="5570070" cy="738984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0403" indent="0">
              <a:buNone/>
              <a:defRPr sz="2500" b="1"/>
            </a:lvl2pPr>
            <a:lvl3pPr marL="1140805" indent="0">
              <a:buNone/>
              <a:defRPr sz="2200" b="1"/>
            </a:lvl3pPr>
            <a:lvl4pPr marL="1711208" indent="0">
              <a:buNone/>
              <a:defRPr sz="2000" b="1"/>
            </a:lvl4pPr>
            <a:lvl5pPr marL="2281611" indent="0">
              <a:buNone/>
              <a:defRPr sz="2000" b="1"/>
            </a:lvl5pPr>
            <a:lvl6pPr marL="2852014" indent="0">
              <a:buNone/>
              <a:defRPr sz="2000" b="1"/>
            </a:lvl6pPr>
            <a:lvl7pPr marL="3422416" indent="0">
              <a:buNone/>
              <a:defRPr sz="2000" b="1"/>
            </a:lvl7pPr>
            <a:lvl8pPr marL="3992819" indent="0">
              <a:buNone/>
              <a:defRPr sz="2000" b="1"/>
            </a:lvl8pPr>
            <a:lvl9pPr marL="4563222" indent="0">
              <a:buNone/>
              <a:defRPr sz="20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401427" y="2512190"/>
            <a:ext cx="5570070" cy="4564103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20/01/2021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20/01/2021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20/01/2021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079" y="315407"/>
            <a:ext cx="4145832" cy="1342276"/>
          </a:xfrm>
        </p:spPr>
        <p:txBody>
          <a:bodyPr anchor="b"/>
          <a:lstStyle>
            <a:lvl1pPr algn="l">
              <a:defRPr sz="25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926866" y="315401"/>
            <a:ext cx="7044630" cy="6760888"/>
          </a:xfrm>
        </p:spPr>
        <p:txBody>
          <a:bodyPr/>
          <a:lstStyle>
            <a:lvl1pPr>
              <a:defRPr sz="4000"/>
            </a:lvl1pPr>
            <a:lvl2pPr>
              <a:defRPr sz="35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079" y="1657680"/>
            <a:ext cx="4145832" cy="5418614"/>
          </a:xfrm>
        </p:spPr>
        <p:txBody>
          <a:bodyPr/>
          <a:lstStyle>
            <a:lvl1pPr marL="0" indent="0">
              <a:buNone/>
              <a:defRPr sz="1700"/>
            </a:lvl1pPr>
            <a:lvl2pPr marL="570403" indent="0">
              <a:buNone/>
              <a:defRPr sz="1500"/>
            </a:lvl2pPr>
            <a:lvl3pPr marL="1140805" indent="0">
              <a:buNone/>
              <a:defRPr sz="1200"/>
            </a:lvl3pPr>
            <a:lvl4pPr marL="1711208" indent="0">
              <a:buNone/>
              <a:defRPr sz="1100"/>
            </a:lvl4pPr>
            <a:lvl5pPr marL="2281611" indent="0">
              <a:buNone/>
              <a:defRPr sz="1100"/>
            </a:lvl5pPr>
            <a:lvl6pPr marL="2852014" indent="0">
              <a:buNone/>
              <a:defRPr sz="1100"/>
            </a:lvl6pPr>
            <a:lvl7pPr marL="3422416" indent="0">
              <a:buNone/>
              <a:defRPr sz="1100"/>
            </a:lvl7pPr>
            <a:lvl8pPr marL="3992819" indent="0">
              <a:buNone/>
              <a:defRPr sz="1100"/>
            </a:lvl8pPr>
            <a:lvl9pPr marL="4563222" indent="0">
              <a:buNone/>
              <a:defRPr sz="11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20/01/2021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70008" y="5545143"/>
            <a:ext cx="7560945" cy="654635"/>
          </a:xfrm>
        </p:spPr>
        <p:txBody>
          <a:bodyPr anchor="b"/>
          <a:lstStyle>
            <a:lvl1pPr algn="l">
              <a:defRPr sz="25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470008" y="707821"/>
            <a:ext cx="7560945" cy="4752975"/>
          </a:xfrm>
        </p:spPr>
        <p:txBody>
          <a:bodyPr/>
          <a:lstStyle>
            <a:lvl1pPr marL="0" indent="0">
              <a:buNone/>
              <a:defRPr sz="4000"/>
            </a:lvl1pPr>
            <a:lvl2pPr marL="570403" indent="0">
              <a:buNone/>
              <a:defRPr sz="3500"/>
            </a:lvl2pPr>
            <a:lvl3pPr marL="1140805" indent="0">
              <a:buNone/>
              <a:defRPr sz="3000"/>
            </a:lvl3pPr>
            <a:lvl4pPr marL="1711208" indent="0">
              <a:buNone/>
              <a:defRPr sz="2500"/>
            </a:lvl4pPr>
            <a:lvl5pPr marL="2281611" indent="0">
              <a:buNone/>
              <a:defRPr sz="2500"/>
            </a:lvl5pPr>
            <a:lvl6pPr marL="2852014" indent="0">
              <a:buNone/>
              <a:defRPr sz="2500"/>
            </a:lvl6pPr>
            <a:lvl7pPr marL="3422416" indent="0">
              <a:buNone/>
              <a:defRPr sz="2500"/>
            </a:lvl7pPr>
            <a:lvl8pPr marL="3992819" indent="0">
              <a:buNone/>
              <a:defRPr sz="2500"/>
            </a:lvl8pPr>
            <a:lvl9pPr marL="4563222" indent="0">
              <a:buNone/>
              <a:defRPr sz="25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470008" y="6199781"/>
            <a:ext cx="7560945" cy="929692"/>
          </a:xfrm>
        </p:spPr>
        <p:txBody>
          <a:bodyPr/>
          <a:lstStyle>
            <a:lvl1pPr marL="0" indent="0">
              <a:buNone/>
              <a:defRPr sz="1700"/>
            </a:lvl1pPr>
            <a:lvl2pPr marL="570403" indent="0">
              <a:buNone/>
              <a:defRPr sz="1500"/>
            </a:lvl2pPr>
            <a:lvl3pPr marL="1140805" indent="0">
              <a:buNone/>
              <a:defRPr sz="1200"/>
            </a:lvl3pPr>
            <a:lvl4pPr marL="1711208" indent="0">
              <a:buNone/>
              <a:defRPr sz="1100"/>
            </a:lvl4pPr>
            <a:lvl5pPr marL="2281611" indent="0">
              <a:buNone/>
              <a:defRPr sz="1100"/>
            </a:lvl5pPr>
            <a:lvl6pPr marL="2852014" indent="0">
              <a:buNone/>
              <a:defRPr sz="1100"/>
            </a:lvl6pPr>
            <a:lvl7pPr marL="3422416" indent="0">
              <a:buNone/>
              <a:defRPr sz="1100"/>
            </a:lvl7pPr>
            <a:lvl8pPr marL="3992819" indent="0">
              <a:buNone/>
              <a:defRPr sz="1100"/>
            </a:lvl8pPr>
            <a:lvl9pPr marL="4563222" indent="0">
              <a:buNone/>
              <a:defRPr sz="11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20/01/2021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20/01/2021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136144" y="317236"/>
            <a:ext cx="2835354" cy="6759054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30090" y="317236"/>
            <a:ext cx="8296037" cy="6759054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20/01/2021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28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30080" y="317238"/>
            <a:ext cx="11341418" cy="1320271"/>
          </a:xfrm>
          <a:prstGeom prst="rect">
            <a:avLst/>
          </a:prstGeom>
        </p:spPr>
        <p:txBody>
          <a:bodyPr vert="horz" lIns="114081" tIns="57040" rIns="114081" bIns="5704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080" y="1848383"/>
            <a:ext cx="11341418" cy="5227906"/>
          </a:xfrm>
          <a:prstGeom prst="rect">
            <a:avLst/>
          </a:prstGeom>
        </p:spPr>
        <p:txBody>
          <a:bodyPr vert="horz" lIns="114081" tIns="57040" rIns="114081" bIns="5704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30090" y="7342183"/>
            <a:ext cx="2940367" cy="421753"/>
          </a:xfrm>
          <a:prstGeom prst="rect">
            <a:avLst/>
          </a:prstGeom>
        </p:spPr>
        <p:txBody>
          <a:bodyPr vert="horz" lIns="114081" tIns="57040" rIns="114081" bIns="57040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700DB3-DBF0-4086-B675-117E7A9610B8}" type="datetimeFigureOut">
              <a:rPr lang="pt-BR" smtClean="0"/>
              <a:pPr/>
              <a:t>20/01/2021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305549" y="7342183"/>
            <a:ext cx="3990499" cy="421753"/>
          </a:xfrm>
          <a:prstGeom prst="rect">
            <a:avLst/>
          </a:prstGeom>
        </p:spPr>
        <p:txBody>
          <a:bodyPr vert="horz" lIns="114081" tIns="57040" rIns="114081" bIns="5704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9031139" y="7342183"/>
            <a:ext cx="2940367" cy="421753"/>
          </a:xfrm>
          <a:prstGeom prst="rect">
            <a:avLst/>
          </a:prstGeom>
        </p:spPr>
        <p:txBody>
          <a:bodyPr vert="horz" lIns="114081" tIns="57040" rIns="114081" bIns="57040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140805" rtl="0" eaLnBrk="1" latinLnBrk="0" hangingPunct="1">
        <a:spcBef>
          <a:spcPct val="0"/>
        </a:spcBef>
        <a:buNone/>
        <a:defRPr sz="5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7802" indent="-427802" algn="l" defTabSz="1140805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926904" indent="-356502" algn="l" defTabSz="1140805" rtl="0" eaLnBrk="1" latinLnBrk="0" hangingPunct="1">
        <a:spcBef>
          <a:spcPct val="20000"/>
        </a:spcBef>
        <a:buFont typeface="Arial" pitchFamily="34" charset="0"/>
        <a:buChar char="–"/>
        <a:defRPr sz="3500" kern="1200">
          <a:solidFill>
            <a:schemeClr val="tx1"/>
          </a:solidFill>
          <a:latin typeface="+mn-lt"/>
          <a:ea typeface="+mn-ea"/>
          <a:cs typeface="+mn-cs"/>
        </a:defRPr>
      </a:lvl2pPr>
      <a:lvl3pPr marL="1426007" indent="-285201" algn="l" defTabSz="1140805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1996410" indent="-285201" algn="l" defTabSz="1140805" rtl="0" eaLnBrk="1" latinLnBrk="0" hangingPunct="1">
        <a:spcBef>
          <a:spcPct val="20000"/>
        </a:spcBef>
        <a:buFont typeface="Arial" pitchFamily="34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6812" indent="-285201" algn="l" defTabSz="1140805" rtl="0" eaLnBrk="1" latinLnBrk="0" hangingPunct="1">
        <a:spcBef>
          <a:spcPct val="20000"/>
        </a:spcBef>
        <a:buFont typeface="Arial" pitchFamily="34" charset="0"/>
        <a:buChar char="»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37215" indent="-285201" algn="l" defTabSz="1140805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707618" indent="-285201" algn="l" defTabSz="1140805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278020" indent="-285201" algn="l" defTabSz="1140805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4848423" indent="-285201" algn="l" defTabSz="1140805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14080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70403" algn="l" defTabSz="114080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0805" algn="l" defTabSz="114080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11208" algn="l" defTabSz="114080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81611" algn="l" defTabSz="114080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52014" algn="l" defTabSz="114080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422416" algn="l" defTabSz="114080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992819" algn="l" defTabSz="114080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563222" algn="l" defTabSz="114080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otivação">
            <a:hlinkClick r:id="" action="ppaction://media"/>
            <a:extLst>
              <a:ext uri="{FF2B5EF4-FFF2-40B4-BE49-F238E27FC236}">
                <a16:creationId xmlns:a16="http://schemas.microsoft.com/office/drawing/2014/main" id="{6C9B4404-AFD4-4DEC-993F-E55C623BA80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0"/>
            <a:ext cx="12601575" cy="7849243"/>
          </a:xfrm>
          <a:prstGeom prst="rect">
            <a:avLst/>
          </a:prstGeom>
        </p:spPr>
      </p:pic>
      <p:sp>
        <p:nvSpPr>
          <p:cNvPr id="5" name="Pergaminho horizontal 4"/>
          <p:cNvSpPr/>
          <p:nvPr/>
        </p:nvSpPr>
        <p:spPr>
          <a:xfrm>
            <a:off x="11" y="0"/>
            <a:ext cx="12601575" cy="1778097"/>
          </a:xfrm>
          <a:prstGeom prst="horizontalScroll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EBD </a:t>
            </a:r>
            <a:r>
              <a:rPr lang="pt-BR" sz="4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Betel</a:t>
            </a:r>
            <a:r>
              <a:rPr lang="pt-BR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Nação Madureira</a:t>
            </a:r>
          </a:p>
        </p:txBody>
      </p:sp>
      <p:sp>
        <p:nvSpPr>
          <p:cNvPr id="7" name="Pentágono 6"/>
          <p:cNvSpPr/>
          <p:nvPr/>
        </p:nvSpPr>
        <p:spPr>
          <a:xfrm>
            <a:off x="252116" y="2079165"/>
            <a:ext cx="7587210" cy="5193353"/>
          </a:xfrm>
          <a:prstGeom prst="homePlate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324123" y="2736676"/>
            <a:ext cx="5686172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Revista </a:t>
            </a:r>
            <a:r>
              <a:rPr lang="pt-BR" sz="3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Betel</a:t>
            </a:r>
            <a:r>
              <a:rPr lang="pt-BR" sz="3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Dominical</a:t>
            </a:r>
          </a:p>
          <a:p>
            <a:pPr algn="ctr"/>
            <a:r>
              <a:rPr lang="pt-BR" sz="3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1º Trimestre de 2021</a:t>
            </a:r>
          </a:p>
          <a:p>
            <a:pPr algn="ctr"/>
            <a:endParaRPr lang="pt-BR" sz="3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pt-BR" sz="3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Tema:</a:t>
            </a:r>
          </a:p>
          <a:p>
            <a:pPr algn="ctr"/>
            <a:r>
              <a:rPr lang="pt-B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Ester</a:t>
            </a:r>
          </a:p>
          <a:p>
            <a:pPr algn="ctr"/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 soberania e o poder de Deus</a:t>
            </a:r>
          </a:p>
          <a:p>
            <a:pPr algn="ctr"/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Na preservação do Seu povo.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210" y="2213816"/>
            <a:ext cx="3077054" cy="471074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1" name="Retângulo 10"/>
          <p:cNvSpPr/>
          <p:nvPr/>
        </p:nvSpPr>
        <p:spPr>
          <a:xfrm>
            <a:off x="11" y="1853367"/>
            <a:ext cx="12601575" cy="606826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/>
          <p:cNvSpPr txBox="1"/>
          <p:nvPr/>
        </p:nvSpPr>
        <p:spPr>
          <a:xfrm>
            <a:off x="108099" y="7387579"/>
            <a:ext cx="3393878" cy="461665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www.ebdbetel.com.br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7" grpId="0" animBg="1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gaminho horizontal 3"/>
          <p:cNvSpPr/>
          <p:nvPr/>
        </p:nvSpPr>
        <p:spPr>
          <a:xfrm>
            <a:off x="11" y="5"/>
            <a:ext cx="12601575" cy="1702832"/>
          </a:xfrm>
          <a:prstGeom prst="horizontalScroll">
            <a:avLst/>
          </a:prstGeom>
          <a:solidFill>
            <a:schemeClr val="bg1">
              <a:alpha val="60000"/>
            </a:schemeClr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Lição 04 – A fidelidade do cristão ao Senhor</a:t>
            </a:r>
          </a:p>
        </p:txBody>
      </p:sp>
      <p:sp>
        <p:nvSpPr>
          <p:cNvPr id="7" name="Retângulo 6"/>
          <p:cNvSpPr/>
          <p:nvPr/>
        </p:nvSpPr>
        <p:spPr>
          <a:xfrm>
            <a:off x="11" y="1853367"/>
            <a:ext cx="12601575" cy="606826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97B520A-851C-4024-B0F0-601B594EF5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4283" y="1925224"/>
            <a:ext cx="9100896" cy="5921416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108099" y="7387579"/>
            <a:ext cx="3393878" cy="461665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www.ebdbetel.com.br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gaminho horizontal 3"/>
          <p:cNvSpPr/>
          <p:nvPr/>
        </p:nvSpPr>
        <p:spPr>
          <a:xfrm>
            <a:off x="11" y="5"/>
            <a:ext cx="12601575" cy="1702832"/>
          </a:xfrm>
          <a:prstGeom prst="horizontalScroll">
            <a:avLst/>
          </a:prstGeom>
          <a:solidFill>
            <a:schemeClr val="bg1">
              <a:alpha val="60000"/>
            </a:schemeClr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Texto Áureo</a:t>
            </a:r>
            <a:endParaRPr lang="pt-BR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564483" y="2455502"/>
            <a:ext cx="8334432" cy="3970318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pt-BR" sz="3600" b="1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“Depois destas coisas, o rei </a:t>
            </a:r>
            <a:r>
              <a:rPr lang="pt-BR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Assuero</a:t>
            </a: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engrandeceu a </a:t>
            </a:r>
            <a:r>
              <a:rPr lang="pt-BR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Hamã</a:t>
            </a: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, filho de </a:t>
            </a:r>
            <a:r>
              <a:rPr lang="pt-BR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Hamedata</a:t>
            </a: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, </a:t>
            </a:r>
            <a:r>
              <a:rPr lang="pt-BR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agagita</a:t>
            </a: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, e o exaltou, e pôs o seu lugar acima de todos os príncipes que estavam com ele.”</a:t>
            </a:r>
          </a:p>
          <a:p>
            <a:endParaRPr lang="pt-BR" sz="3600" dirty="0"/>
          </a:p>
        </p:txBody>
      </p:sp>
      <p:sp>
        <p:nvSpPr>
          <p:cNvPr id="9" name="Texto Explicativo 1 8"/>
          <p:cNvSpPr/>
          <p:nvPr/>
        </p:nvSpPr>
        <p:spPr>
          <a:xfrm>
            <a:off x="3564484" y="2448644"/>
            <a:ext cx="8352928" cy="3977176"/>
          </a:xfrm>
          <a:prstGeom prst="borderCallout1">
            <a:avLst>
              <a:gd name="adj1" fmla="val 31794"/>
              <a:gd name="adj2" fmla="val -585"/>
              <a:gd name="adj3" fmla="val 63864"/>
              <a:gd name="adj4" fmla="val -16849"/>
            </a:avLst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/>
          <p:cNvSpPr txBox="1"/>
          <p:nvPr/>
        </p:nvSpPr>
        <p:spPr>
          <a:xfrm>
            <a:off x="684163" y="5184948"/>
            <a:ext cx="2160240" cy="584775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Ester 3.1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11" y="1853367"/>
            <a:ext cx="12601575" cy="606826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108099" y="7387579"/>
            <a:ext cx="3393878" cy="461665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www.ebdbetel.com.br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gaminho horizontal 3"/>
          <p:cNvSpPr/>
          <p:nvPr/>
        </p:nvSpPr>
        <p:spPr>
          <a:xfrm>
            <a:off x="11" y="5"/>
            <a:ext cx="12601575" cy="1702832"/>
          </a:xfrm>
          <a:prstGeom prst="horizontalScroll">
            <a:avLst/>
          </a:prstGeom>
          <a:solidFill>
            <a:schemeClr val="bg1">
              <a:alpha val="60000"/>
            </a:schemeClr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Verdade Aplicada</a:t>
            </a:r>
            <a:endParaRPr lang="pt-BR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66468" y="3600772"/>
            <a:ext cx="7326320" cy="2092881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O Espírito Santo nos auxilia a permanecermos fiéis ao Senhor em todo o tempo.</a:t>
            </a:r>
          </a:p>
          <a:p>
            <a:endParaRPr lang="pt-BR" dirty="0"/>
          </a:p>
        </p:txBody>
      </p:sp>
      <p:sp>
        <p:nvSpPr>
          <p:cNvPr id="9" name="Texto Explicativo 1 8"/>
          <p:cNvSpPr/>
          <p:nvPr/>
        </p:nvSpPr>
        <p:spPr>
          <a:xfrm>
            <a:off x="366468" y="3600772"/>
            <a:ext cx="7326320" cy="2060358"/>
          </a:xfrm>
          <a:prstGeom prst="borderCallout1">
            <a:avLst>
              <a:gd name="adj1" fmla="val 102408"/>
              <a:gd name="adj2" fmla="val 45256"/>
              <a:gd name="adj3" fmla="val 101570"/>
              <a:gd name="adj4" fmla="val 44746"/>
            </a:avLst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/>
          <p:cNvSpPr/>
          <p:nvPr/>
        </p:nvSpPr>
        <p:spPr>
          <a:xfrm>
            <a:off x="11" y="1853367"/>
            <a:ext cx="12601575" cy="606826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 descr="verdade aplicad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48859" y="2553556"/>
            <a:ext cx="3960440" cy="2991432"/>
          </a:xfrm>
          <a:prstGeom prst="rect">
            <a:avLst/>
          </a:prstGeom>
          <a:ln w="76200">
            <a:noFill/>
          </a:ln>
        </p:spPr>
      </p:pic>
      <p:sp>
        <p:nvSpPr>
          <p:cNvPr id="12" name="CaixaDeTexto 11"/>
          <p:cNvSpPr txBox="1"/>
          <p:nvPr/>
        </p:nvSpPr>
        <p:spPr>
          <a:xfrm>
            <a:off x="108099" y="7387579"/>
            <a:ext cx="3393878" cy="461665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www.ebdbetel.com.br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gaminho horizontal 3"/>
          <p:cNvSpPr/>
          <p:nvPr/>
        </p:nvSpPr>
        <p:spPr>
          <a:xfrm>
            <a:off x="11" y="5"/>
            <a:ext cx="12601575" cy="1702832"/>
          </a:xfrm>
          <a:prstGeom prst="horizontalScroll">
            <a:avLst/>
          </a:prstGeom>
          <a:solidFill>
            <a:schemeClr val="bg1">
              <a:alpha val="60000"/>
            </a:schemeClr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Objetivos da Lição</a:t>
            </a:r>
            <a:endParaRPr lang="pt-BR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66479" y="2754674"/>
            <a:ext cx="11868639" cy="4093428"/>
          </a:xfrm>
          <a:prstGeom prst="rect">
            <a:avLst/>
          </a:prstGeom>
          <a:solidFill>
            <a:schemeClr val="bg1">
              <a:alpha val="60000"/>
            </a:schemeClr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pt-B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Ensinar</a:t>
            </a: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que a nossa fé é testada a todo o momento</a:t>
            </a:r>
          </a:p>
          <a:p>
            <a:pPr marL="514350" indent="-514350">
              <a:buFont typeface="+mj-lt"/>
              <a:buAutoNum type="arabicPeriod"/>
            </a:pPr>
            <a:endParaRPr lang="pt-B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pt-B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Mostrar</a:t>
            </a: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que há esperança em meio à adversidade.</a:t>
            </a:r>
          </a:p>
          <a:p>
            <a:pPr marL="514350" indent="-514350">
              <a:buFont typeface="+mj-lt"/>
              <a:buAutoNum type="arabicPeriod"/>
            </a:pPr>
            <a:endParaRPr lang="pt-B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pt-B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Alertar</a:t>
            </a: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sobre a luta diária do cristão.</a:t>
            </a:r>
            <a:endParaRPr lang="pt-BR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1" y="1853367"/>
            <a:ext cx="12601575" cy="606826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108099" y="7387579"/>
            <a:ext cx="3393878" cy="461665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www.ebdbetel.com.br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219942" y="1847601"/>
            <a:ext cx="12161692" cy="6001643"/>
          </a:xfrm>
          <a:prstGeom prst="rect">
            <a:avLst/>
          </a:prstGeom>
          <a:solidFill>
            <a:schemeClr val="bg1">
              <a:alpha val="60000"/>
            </a:schemeClr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14350" indent="-514350" algn="just"/>
            <a:r>
              <a:rPr lang="pt-BR" sz="2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Ester 3.2 </a:t>
            </a:r>
            <a:r>
              <a:rPr lang="pt-BR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– 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Todos os oficiais do palácio real curvavam-se e prostravam-se diante de </a:t>
            </a:r>
            <a:r>
              <a:rPr lang="pt-BR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Hamã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conforme as ordens do rei. </a:t>
            </a:r>
            <a:r>
              <a:rPr lang="pt-BR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Mardo­queu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porém, não se curvava nem se prostrava diante dele</a:t>
            </a:r>
            <a:r>
              <a:rPr lang="pt-BR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</a:t>
            </a:r>
          </a:p>
          <a:p>
            <a:pPr marL="514350" indent="-514350" algn="just"/>
            <a:r>
              <a:rPr lang="pt-BR" sz="2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Ester 3.3 </a:t>
            </a:r>
            <a:r>
              <a:rPr lang="pt-BR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– 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Então os oficiais do palácio real pergun­taram a </a:t>
            </a:r>
            <a:r>
              <a:rPr lang="pt-BR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Mardoqueu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 "Por que você desobedece à ordem do rei?"</a:t>
            </a:r>
            <a:r>
              <a:rPr lang="pt-BR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</a:t>
            </a:r>
          </a:p>
          <a:p>
            <a:pPr marL="514350" indent="-514350" algn="just"/>
            <a:r>
              <a:rPr lang="pt-BR" sz="2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Ester 3.4 </a:t>
            </a:r>
            <a:r>
              <a:rPr lang="pt-BR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– 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Dia após dia eles lhe falavam, mas ele não lhes dava atenção e dizia que era judeu. Então contaram tudo a </a:t>
            </a:r>
            <a:r>
              <a:rPr lang="pt-BR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Hamã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para ver se o comportamento de </a:t>
            </a:r>
            <a:r>
              <a:rPr lang="pt-BR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Mardoqueu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seria tolerado</a:t>
            </a:r>
            <a:r>
              <a:rPr lang="pt-BR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</a:t>
            </a:r>
          </a:p>
          <a:p>
            <a:pPr marL="514350" indent="-514350" algn="just"/>
            <a:r>
              <a:rPr lang="pt-BR" sz="2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Ester 3.5 </a:t>
            </a:r>
            <a:r>
              <a:rPr lang="pt-BR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– 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Quando </a:t>
            </a:r>
            <a:r>
              <a:rPr lang="pt-BR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Hamã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viu que </a:t>
            </a:r>
            <a:r>
              <a:rPr lang="pt-BR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Mardoqueu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não se curvava nem se prostrava, ficou muito irado</a:t>
            </a:r>
            <a:r>
              <a:rPr lang="pt-BR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</a:t>
            </a:r>
          </a:p>
        </p:txBody>
      </p:sp>
      <p:sp>
        <p:nvSpPr>
          <p:cNvPr id="4" name="Pergaminho horizontal 3"/>
          <p:cNvSpPr/>
          <p:nvPr/>
        </p:nvSpPr>
        <p:spPr>
          <a:xfrm>
            <a:off x="11" y="5"/>
            <a:ext cx="12601575" cy="1702832"/>
          </a:xfrm>
          <a:prstGeom prst="horizontalScroll">
            <a:avLst/>
          </a:prstGeom>
          <a:solidFill>
            <a:schemeClr val="bg1">
              <a:alpha val="60000"/>
            </a:schemeClr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Textos de Referência</a:t>
            </a:r>
            <a:endParaRPr lang="pt-BR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1" y="1731124"/>
            <a:ext cx="12601575" cy="6218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gaminho horizontal 3"/>
          <p:cNvSpPr/>
          <p:nvPr/>
        </p:nvSpPr>
        <p:spPr>
          <a:xfrm>
            <a:off x="11" y="5"/>
            <a:ext cx="12601575" cy="1702832"/>
          </a:xfrm>
          <a:prstGeom prst="horizontalScroll">
            <a:avLst/>
          </a:prstGeom>
          <a:solidFill>
            <a:schemeClr val="bg1">
              <a:alpha val="60000"/>
            </a:schemeClr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Motivo de Oração:</a:t>
            </a:r>
            <a:endParaRPr lang="pt-BR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1" y="1731124"/>
            <a:ext cx="12601575" cy="6218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 descr="Adoraçã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8188" y="1853369"/>
            <a:ext cx="12305139" cy="599546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9" name="CaixaDeTexto 8"/>
          <p:cNvSpPr txBox="1"/>
          <p:nvPr/>
        </p:nvSpPr>
        <p:spPr>
          <a:xfrm>
            <a:off x="6004276" y="1928630"/>
            <a:ext cx="6152608" cy="1938992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Ore para Deus encoraje os cristãos a não retrocederem.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52115" y="7345188"/>
            <a:ext cx="3393878" cy="461665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www.ebdbetel.com.br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gaminho horizontal 3"/>
          <p:cNvSpPr/>
          <p:nvPr/>
        </p:nvSpPr>
        <p:spPr>
          <a:xfrm>
            <a:off x="11" y="5"/>
            <a:ext cx="12601575" cy="1702832"/>
          </a:xfrm>
          <a:prstGeom prst="horizontalScroll">
            <a:avLst/>
          </a:prstGeom>
          <a:solidFill>
            <a:schemeClr val="bg1">
              <a:alpha val="60000"/>
            </a:schemeClr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Introdução</a:t>
            </a:r>
            <a:endParaRPr lang="pt-BR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1" y="1731124"/>
            <a:ext cx="12601575" cy="6218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252115" y="2630403"/>
            <a:ext cx="12082832" cy="3170099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Veremos nesta lição que nossa confiança deve estar pautada em Deus acima de tudo. Iremos aprender que o Senhor transforma as perseguições em bênçãos para nossa vida, pois em tudo Ele tem propósito.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08099" y="7387579"/>
            <a:ext cx="3393878" cy="461665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www.ebdbetel.com.br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gaminho horizontal 3"/>
          <p:cNvSpPr/>
          <p:nvPr/>
        </p:nvSpPr>
        <p:spPr>
          <a:xfrm>
            <a:off x="11" y="5"/>
            <a:ext cx="12601575" cy="1702832"/>
          </a:xfrm>
          <a:prstGeom prst="horizontalScroll">
            <a:avLst/>
          </a:prstGeom>
          <a:solidFill>
            <a:schemeClr val="bg1">
              <a:alpha val="60000"/>
            </a:schemeClr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1. Prova de fé.</a:t>
            </a:r>
            <a:endParaRPr lang="pt-BR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1" y="1731124"/>
            <a:ext cx="12601575" cy="6218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296435" y="2160612"/>
            <a:ext cx="12082832" cy="5016758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 Bíblia expõe que o perverso </a:t>
            </a:r>
            <a:r>
              <a:rPr lang="pt-B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Hamã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foi nomeado pelo rei acima de todos os príncipes, e deu uma ordem a todos os servos, que deveriam se curvar diante dele[</a:t>
            </a:r>
            <a:r>
              <a:rPr lang="pt-B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Fp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2.15].</a:t>
            </a:r>
          </a:p>
          <a:p>
            <a:pPr algn="ctr"/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Todavia </a:t>
            </a:r>
            <a:r>
              <a:rPr lang="pt-B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Mardoqueu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não se curvou diante de </a:t>
            </a:r>
            <a:r>
              <a:rPr lang="pt-B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Hamã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e de suas ordens. O Senhor conta com homens e mulheres nesta geração que não se curvem diante do pecado [</a:t>
            </a:r>
            <a:r>
              <a:rPr lang="pt-B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Ap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2.10].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08099" y="7387579"/>
            <a:ext cx="3393878" cy="461665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www.ebdbetel.com.br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gaminho horizontal 3"/>
          <p:cNvSpPr/>
          <p:nvPr/>
        </p:nvSpPr>
        <p:spPr>
          <a:xfrm>
            <a:off x="11" y="5"/>
            <a:ext cx="12601575" cy="1702832"/>
          </a:xfrm>
          <a:prstGeom prst="horizontalScroll">
            <a:avLst/>
          </a:prstGeom>
          <a:solidFill>
            <a:schemeClr val="bg1">
              <a:alpha val="60000"/>
            </a:schemeClr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1.1 Grande é o Senhor.</a:t>
            </a:r>
            <a:endParaRPr lang="pt-BR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1" y="1731124"/>
            <a:ext cx="12601575" cy="6218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180107" y="1872580"/>
            <a:ext cx="11737304" cy="5632311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Bem-aventurado são os que buscam se relacionar com Deus, Grande e Criador de todas as coisas. Apesar de tal grandeza, Ele está interessado em relacionamento com o ser humano e age para tal [</a:t>
            </a:r>
            <a:r>
              <a:rPr lang="pt-B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Is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57.15]. Contudo, para que tal relacionamento ocorra, é preciso que o ser humano responda positivamente à manifestação da graça de Deus e Seu convite [</a:t>
            </a:r>
            <a:r>
              <a:rPr lang="pt-B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Mt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23.37].</a:t>
            </a:r>
          </a:p>
        </p:txBody>
      </p:sp>
      <p:sp>
        <p:nvSpPr>
          <p:cNvPr id="7" name="CaixaDeTexto 6"/>
          <p:cNvSpPr txBox="1"/>
          <p:nvPr/>
        </p:nvSpPr>
        <p:spPr>
          <a:xfrm rot="5400000">
            <a:off x="10565703" y="4824908"/>
            <a:ext cx="3393878" cy="461665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www.ebdbetel.com.br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gaminho horizontal 3"/>
          <p:cNvSpPr/>
          <p:nvPr/>
        </p:nvSpPr>
        <p:spPr>
          <a:xfrm>
            <a:off x="11" y="5"/>
            <a:ext cx="12601575" cy="1702832"/>
          </a:xfrm>
          <a:prstGeom prst="horizontalScroll">
            <a:avLst/>
          </a:prstGeom>
          <a:solidFill>
            <a:schemeClr val="bg1">
              <a:alpha val="60000"/>
            </a:schemeClr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1.2 A vitória é do povo de Deus.</a:t>
            </a:r>
            <a:endParaRPr lang="pt-BR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1" y="1731124"/>
            <a:ext cx="12601575" cy="6218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296435" y="2880692"/>
            <a:ext cx="12082832" cy="3785652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Entendemos que </a:t>
            </a:r>
            <a:r>
              <a:rPr lang="pt-B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Hamã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manifestava as características dos </a:t>
            </a:r>
            <a:r>
              <a:rPr lang="pt-B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amalequitas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em querer destruir o povo de Deus. Entretanto, a justiça divina sempre proverá salvação [</a:t>
            </a:r>
            <a:r>
              <a:rPr lang="pt-B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Sl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71.2] e abrirá porta de escape, para que possamos suportar [1Co 10.13].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08099" y="7387579"/>
            <a:ext cx="3393878" cy="461665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www.ebdbetel.com.br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gaminho horizontal 3"/>
          <p:cNvSpPr/>
          <p:nvPr/>
        </p:nvSpPr>
        <p:spPr>
          <a:xfrm>
            <a:off x="11" y="5"/>
            <a:ext cx="12601575" cy="1702832"/>
          </a:xfrm>
          <a:prstGeom prst="horizontalScroll">
            <a:avLst/>
          </a:prstGeom>
          <a:solidFill>
            <a:schemeClr val="bg1">
              <a:alpha val="60000"/>
            </a:schemeClr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1.3 Deus tinha um plano com </a:t>
            </a:r>
            <a:r>
              <a:rPr lang="pt-BR" sz="4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Mardoqueu</a:t>
            </a:r>
            <a:r>
              <a:rPr lang="pt-BR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</a:t>
            </a:r>
            <a:endParaRPr lang="pt-BR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1" y="1731124"/>
            <a:ext cx="12601575" cy="6218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222307" y="2160612"/>
            <a:ext cx="12156960" cy="5016758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Ai de quem tocar em um servo do Senhor, mesmo que, aos olhos do homem, aquela pessoa seja tida como insignificante. </a:t>
            </a:r>
            <a:r>
              <a:rPr lang="pt-B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Hamã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olhava para o exterior de </a:t>
            </a:r>
            <a:r>
              <a:rPr lang="pt-B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Mardoqueu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, contudo o Senhor sondava o seu interior [1Sm 16.7-8]. O rei Davi nos dá um grande exemplo de que não devemos afrontar um ungido do Senhor [1Sm 24.6].  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08099" y="7387579"/>
            <a:ext cx="3393878" cy="461665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www.ebdbetel.com.br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gaminho horizontal 3"/>
          <p:cNvSpPr/>
          <p:nvPr/>
        </p:nvSpPr>
        <p:spPr>
          <a:xfrm>
            <a:off x="11" y="5"/>
            <a:ext cx="12601575" cy="1702832"/>
          </a:xfrm>
          <a:prstGeom prst="horizontalScroll">
            <a:avLst/>
          </a:prstGeom>
          <a:solidFill>
            <a:schemeClr val="bg1">
              <a:alpha val="60000"/>
            </a:schemeClr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2. Uma luz no fim do túnel.</a:t>
            </a:r>
            <a:endParaRPr lang="pt-BR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1" y="1731124"/>
            <a:ext cx="12601575" cy="6218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190455" y="2088604"/>
            <a:ext cx="12156960" cy="5016758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As pessoas que são </a:t>
            </a:r>
            <a:r>
              <a:rPr lang="pt-B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resilientes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como </a:t>
            </a:r>
            <a:r>
              <a:rPr lang="pt-B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Mardoqueu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adquirem o domínio de sua vida.</a:t>
            </a:r>
          </a:p>
          <a:p>
            <a:pPr algn="ctr"/>
            <a:r>
              <a:rPr lang="pt-B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Mardoqueu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se encontrava num momento em que parecia que tudo estava perdido diante de </a:t>
            </a:r>
            <a:r>
              <a:rPr lang="pt-B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Hamã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, não havia luz no fim do túnel. Entretanto ele demonstrou ser </a:t>
            </a:r>
            <a:r>
              <a:rPr lang="pt-B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resiliente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diante desta situação. </a:t>
            </a:r>
            <a:r>
              <a:rPr lang="pt-B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Mardoqueu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viu no clamor a oportunidade da resposta de Deus [</a:t>
            </a:r>
            <a:r>
              <a:rPr lang="pt-B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Sl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91.15].  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70605" y="7387579"/>
            <a:ext cx="3393878" cy="461665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www.ebdbetel.com.br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gaminho horizontal 3"/>
          <p:cNvSpPr/>
          <p:nvPr/>
        </p:nvSpPr>
        <p:spPr>
          <a:xfrm>
            <a:off x="11" y="5"/>
            <a:ext cx="12601575" cy="1702832"/>
          </a:xfrm>
          <a:prstGeom prst="horizontalScroll">
            <a:avLst/>
          </a:prstGeom>
          <a:solidFill>
            <a:schemeClr val="bg1">
              <a:alpha val="60000"/>
            </a:schemeClr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2.1 O cristão é afrontado todos os dias.</a:t>
            </a:r>
            <a:endParaRPr lang="pt-BR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1" y="1731124"/>
            <a:ext cx="12601575" cy="6218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222307" y="2808684"/>
            <a:ext cx="12156960" cy="3785652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Enfurecido pela recusa de </a:t>
            </a:r>
            <a:r>
              <a:rPr lang="pt-B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Mardoqueu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em se curvar diante dele, </a:t>
            </a:r>
            <a:r>
              <a:rPr lang="pt-B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Hamã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forjou o extermínio não só de </a:t>
            </a:r>
            <a:r>
              <a:rPr lang="pt-B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Mardoqueu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como também de todos os judeus no império persa. Ainda hoje cristãos são atacados e sofrem por causa de preconceitos, abusos, e até martírio.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08099" y="7387579"/>
            <a:ext cx="3393878" cy="461665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www.ebdbetel.com.br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gaminho horizontal 3"/>
          <p:cNvSpPr/>
          <p:nvPr/>
        </p:nvSpPr>
        <p:spPr>
          <a:xfrm>
            <a:off x="11" y="5"/>
            <a:ext cx="12601575" cy="1702832"/>
          </a:xfrm>
          <a:prstGeom prst="horizontalScroll">
            <a:avLst/>
          </a:prstGeom>
          <a:solidFill>
            <a:schemeClr val="bg1">
              <a:alpha val="60000"/>
            </a:schemeClr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2.2 Momento de perseguição.</a:t>
            </a:r>
            <a:endParaRPr lang="pt-BR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1" y="1731124"/>
            <a:ext cx="12601575" cy="6218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252115" y="2160612"/>
            <a:ext cx="12156960" cy="5016758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 perseguição é uma das tribulações que pode sobrevir durante nossa caminhada cristã.</a:t>
            </a:r>
          </a:p>
          <a:p>
            <a:pPr algn="ctr"/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O cristão se alegra na perseguição, porque sabe que isso é uma bem-aventurança na vida dele. Ele confia nas palavras de Cristo: “Bem-aventurados os que sofrem perseguição por causa da justiça, porque deles é o reino dos céus.”[</a:t>
            </a:r>
            <a:r>
              <a:rPr lang="pt-B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Mt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5.10].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08099" y="7387579"/>
            <a:ext cx="3393878" cy="461665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www.ebdbetel.com.br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gaminho horizontal 3"/>
          <p:cNvSpPr/>
          <p:nvPr/>
        </p:nvSpPr>
        <p:spPr>
          <a:xfrm>
            <a:off x="11" y="5"/>
            <a:ext cx="12601575" cy="1702832"/>
          </a:xfrm>
          <a:prstGeom prst="horizontalScroll">
            <a:avLst/>
          </a:prstGeom>
          <a:solidFill>
            <a:schemeClr val="bg1">
              <a:alpha val="60000"/>
            </a:schemeClr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2.3 Uma atitude em meio à aflição.</a:t>
            </a:r>
            <a:endParaRPr lang="pt-BR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1" y="1731124"/>
            <a:ext cx="12601575" cy="6218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222307" y="2520652"/>
            <a:ext cx="12156960" cy="3785652"/>
          </a:xfrm>
          <a:prstGeom prst="rect">
            <a:avLst/>
          </a:prstGeom>
          <a:solidFill>
            <a:srgbClr val="FFFFFF">
              <a:alpha val="60000"/>
            </a:srgb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Atitude de </a:t>
            </a:r>
            <a:r>
              <a:rPr lang="pt-B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Mardoqueu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foi clamar, pois cria que o Senhor Deus socorre o Seu povo, mesmo em terra estranha. Nossas lágrimas são ouvidas pelo senhor, Ele as sabe interpretar. Por isso, o salmista disse: “O choro pode durar uma noite, mas a alegria vem pela manhã” [</a:t>
            </a:r>
            <a:r>
              <a:rPr lang="pt-B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Sl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30.5].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108099" y="7387579"/>
            <a:ext cx="3393878" cy="461665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www.ebdbetel.com.br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gaminho horizontal 3"/>
          <p:cNvSpPr/>
          <p:nvPr/>
        </p:nvSpPr>
        <p:spPr>
          <a:xfrm>
            <a:off x="11" y="5"/>
            <a:ext cx="12601575" cy="1702832"/>
          </a:xfrm>
          <a:prstGeom prst="horizontalScroll">
            <a:avLst/>
          </a:prstGeom>
          <a:solidFill>
            <a:schemeClr val="bg1">
              <a:alpha val="60000"/>
            </a:schemeClr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3. A luta diária contra os nossos inimigos.</a:t>
            </a:r>
            <a:endParaRPr lang="pt-BR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1" y="1731124"/>
            <a:ext cx="12601575" cy="6218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222307" y="2376636"/>
            <a:ext cx="12156960" cy="3785652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Ao estudarmos as Escrituras, entendemos com nitidez o quanto Deus espera que Seus filhos tenham consciência de que existe uma guerra sendo travada pelo reino das trevas contra os santos. Entretanto, Ele promete guerrear juntamente conosco [2Cr 20.15].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108099" y="7387579"/>
            <a:ext cx="3393878" cy="461665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www.ebdbetel.com.br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gaminho horizontal 3"/>
          <p:cNvSpPr/>
          <p:nvPr/>
        </p:nvSpPr>
        <p:spPr>
          <a:xfrm>
            <a:off x="11" y="5"/>
            <a:ext cx="12601575" cy="1702832"/>
          </a:xfrm>
          <a:prstGeom prst="horizontalScroll">
            <a:avLst/>
          </a:prstGeom>
          <a:solidFill>
            <a:schemeClr val="bg1">
              <a:alpha val="60000"/>
            </a:schemeClr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3.1 Uma missão e uma exposição.</a:t>
            </a:r>
            <a:endParaRPr lang="pt-BR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1" y="1731124"/>
            <a:ext cx="12601575" cy="6218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222307" y="2160612"/>
            <a:ext cx="12156960" cy="5016758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Deus nos convoca para uma missão especial, como discípulos de Cristo: pregar o Evangelho para que estas pessoas conheçam o caminho para Deus. Precisamos estar preparados e convictos para apresentar as razões da nossa fé, “com mansidão e temor”[1Pe 3.15], além de permanecermos na exposição do evangelho genuíno [2Tm 4.1-5].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08099" y="7387579"/>
            <a:ext cx="3393878" cy="461665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www.ebdbetel.com.br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gaminho horizontal 3"/>
          <p:cNvSpPr/>
          <p:nvPr/>
        </p:nvSpPr>
        <p:spPr>
          <a:xfrm>
            <a:off x="11" y="5"/>
            <a:ext cx="12601575" cy="1702832"/>
          </a:xfrm>
          <a:prstGeom prst="horizontalScroll">
            <a:avLst/>
          </a:prstGeom>
          <a:solidFill>
            <a:schemeClr val="bg1">
              <a:alpha val="60000"/>
            </a:schemeClr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3.2 A igreja deve se manter fiel a Cristo.</a:t>
            </a:r>
            <a:endParaRPr lang="pt-BR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1" y="1731124"/>
            <a:ext cx="12601575" cy="6218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222318" y="2662921"/>
            <a:ext cx="12156960" cy="3170099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Não existe fidelidade sem submissão. </a:t>
            </a:r>
            <a:r>
              <a:rPr lang="pt-B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Mardoqueu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era um homem comum, como eu e você. Ele passou por múltiplos problemas e amarguras, contudo foi submisso e fiel diante de Deus.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08099" y="7387579"/>
            <a:ext cx="3393878" cy="461665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www.ebdbetel.com.br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gaminho horizontal 3"/>
          <p:cNvSpPr/>
          <p:nvPr/>
        </p:nvSpPr>
        <p:spPr>
          <a:xfrm>
            <a:off x="11" y="5"/>
            <a:ext cx="12601575" cy="1702832"/>
          </a:xfrm>
          <a:prstGeom prst="horizontalScroll">
            <a:avLst/>
          </a:prstGeom>
          <a:solidFill>
            <a:schemeClr val="bg1">
              <a:alpha val="60000"/>
            </a:schemeClr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3.3 Nosso alvo é Cristo.</a:t>
            </a:r>
            <a:endParaRPr lang="pt-BR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1" y="1731124"/>
            <a:ext cx="12601575" cy="6218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222307" y="2520652"/>
            <a:ext cx="12156960" cy="4401205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Em nossa caminhada cristã, devemos anunciar a Cristo e tudo o que Ele representa em nossa vida. Não podemos admitir que as vozes daqueles que estão nas trevas nos façam desviar da nossa principal missão, que é levar a Palavra de Deus aos corações perdidos. Não devemos nos acovardar.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108099" y="7387579"/>
            <a:ext cx="3393878" cy="461665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www.ebdbetel.com.br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fundo-pergaminho-png-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2115" y="1848497"/>
            <a:ext cx="12097344" cy="607312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Pergaminho horizontal 3"/>
          <p:cNvSpPr/>
          <p:nvPr/>
        </p:nvSpPr>
        <p:spPr>
          <a:xfrm>
            <a:off x="11" y="5"/>
            <a:ext cx="12601575" cy="1702832"/>
          </a:xfrm>
          <a:prstGeom prst="horizontalScroll">
            <a:avLst/>
          </a:prstGeom>
          <a:solidFill>
            <a:schemeClr val="bg1">
              <a:alpha val="60000"/>
            </a:schemeClr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Conclusão</a:t>
            </a:r>
            <a:endParaRPr lang="pt-BR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1" y="1731124"/>
            <a:ext cx="12601575" cy="6218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1044203" y="3024708"/>
            <a:ext cx="10297144" cy="4031873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Nesta lição, fomos ensinados a convidar ao Senhor para fazer parte de nossa vida e de nossa família. Aprendemos que as dores permitem uma busca apurada por Sua presença. E que devemos lutar, para que os princípios éticos fundamentais da família sejam preservados dos ataques de Satanás.</a:t>
            </a:r>
          </a:p>
          <a:p>
            <a:pPr algn="just"/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                                 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1044203" y="6985148"/>
            <a:ext cx="3393878" cy="461665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www.ebdbetel.com.br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2363</TotalTime>
  <Words>1251</Words>
  <Application>Microsoft Office PowerPoint</Application>
  <PresentationFormat>Personalizar</PresentationFormat>
  <Paragraphs>82</Paragraphs>
  <Slides>21</Slides>
  <Notes>2</Notes>
  <HiddenSlides>0</HiddenSlides>
  <MMClips>1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Comic Sans MS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Casa</dc:creator>
  <cp:lastModifiedBy>Cliente</cp:lastModifiedBy>
  <cp:revision>212</cp:revision>
  <dcterms:created xsi:type="dcterms:W3CDTF">2019-01-15T11:25:08Z</dcterms:created>
  <dcterms:modified xsi:type="dcterms:W3CDTF">2021-01-20T15:43:30Z</dcterms:modified>
</cp:coreProperties>
</file>